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handoutMasterIdLst>
    <p:handoutMasterId r:id="rId55"/>
  </p:handoutMasterIdLst>
  <p:sldIdLst>
    <p:sldId id="256" r:id="rId3"/>
    <p:sldId id="314" r:id="rId4"/>
    <p:sldId id="288" r:id="rId5"/>
    <p:sldId id="323" r:id="rId6"/>
    <p:sldId id="324" r:id="rId7"/>
    <p:sldId id="291" r:id="rId8"/>
    <p:sldId id="332" r:id="rId9"/>
    <p:sldId id="289" r:id="rId10"/>
    <p:sldId id="290" r:id="rId11"/>
    <p:sldId id="319" r:id="rId12"/>
    <p:sldId id="326" r:id="rId13"/>
    <p:sldId id="258" r:id="rId14"/>
    <p:sldId id="330" r:id="rId15"/>
    <p:sldId id="294" r:id="rId16"/>
    <p:sldId id="331" r:id="rId17"/>
    <p:sldId id="296" r:id="rId18"/>
    <p:sldId id="259" r:id="rId19"/>
    <p:sldId id="297" r:id="rId20"/>
    <p:sldId id="299" r:id="rId21"/>
    <p:sldId id="298" r:id="rId22"/>
    <p:sldId id="261" r:id="rId23"/>
    <p:sldId id="292" r:id="rId24"/>
    <p:sldId id="300" r:id="rId25"/>
    <p:sldId id="301" r:id="rId26"/>
    <p:sldId id="302" r:id="rId27"/>
    <p:sldId id="303" r:id="rId28"/>
    <p:sldId id="304" r:id="rId29"/>
    <p:sldId id="322" r:id="rId30"/>
    <p:sldId id="305" r:id="rId31"/>
    <p:sldId id="321" r:id="rId32"/>
    <p:sldId id="267" r:id="rId33"/>
    <p:sldId id="320" r:id="rId34"/>
    <p:sldId id="268" r:id="rId35"/>
    <p:sldId id="269" r:id="rId36"/>
    <p:sldId id="306" r:id="rId37"/>
    <p:sldId id="270" r:id="rId38"/>
    <p:sldId id="309" r:id="rId39"/>
    <p:sldId id="283" r:id="rId40"/>
    <p:sldId id="328" r:id="rId41"/>
    <p:sldId id="311" r:id="rId42"/>
    <p:sldId id="312" r:id="rId43"/>
    <p:sldId id="315" r:id="rId44"/>
    <p:sldId id="284" r:id="rId45"/>
    <p:sldId id="310" r:id="rId46"/>
    <p:sldId id="313" r:id="rId47"/>
    <p:sldId id="325" r:id="rId48"/>
    <p:sldId id="285" r:id="rId49"/>
    <p:sldId id="286" r:id="rId50"/>
    <p:sldId id="307" r:id="rId51"/>
    <p:sldId id="287" r:id="rId52"/>
    <p:sldId id="31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96" y="-7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lIns="90000" tIns="45000" rIns="90000" bIns="4500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sz="1400"/>
            </a:pPr>
            <a:endParaRPr lang="en-GB" sz="1400" b="0" i="0" u="none" strike="noStrike" baseline="0">
              <a:ln>
                <a:noFill/>
              </a:ln>
              <a:solidFill>
                <a:srgbClr val="000000"/>
              </a:solidFill>
              <a:latin typeface="Arial" pitchFamily="18"/>
              <a:ea typeface="DejaVu Sans" pitchFamily="2"/>
              <a:cs typeface="DejaVu Sans" pitchFamily="2"/>
            </a:endParaRPr>
          </a:p>
        </p:txBody>
      </p:sp>
      <p:sp>
        <p:nvSpPr>
          <p:cNvPr id="3" name="Date Placeholder 2"/>
          <p:cNvSpPr txBox="1">
            <a:spLocks noGrp="1"/>
          </p:cNvSpPr>
          <p:nvPr>
            <p:ph type="dt" sz="quarter" idx="1"/>
          </p:nvPr>
        </p:nvSpPr>
        <p:spPr>
          <a:xfrm>
            <a:off x="3881879" y="0"/>
            <a:ext cx="2975760" cy="456839"/>
          </a:xfrm>
          <a:prstGeom prst="rect">
            <a:avLst/>
          </a:prstGeom>
          <a:noFill/>
          <a:ln>
            <a:noFill/>
          </a:ln>
        </p:spPr>
        <p:txBody>
          <a:bodyPr vert="horz" lIns="90000" tIns="45000" rIns="90000" bIns="45000"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sz="1400"/>
            </a:pPr>
            <a:endParaRPr lang="en-GB" sz="1400" b="0" i="0" u="none" strike="noStrike" baseline="0">
              <a:ln>
                <a:noFill/>
              </a:ln>
              <a:solidFill>
                <a:srgbClr val="000000"/>
              </a:solidFill>
              <a:latin typeface="Arial" pitchFamily="18"/>
              <a:ea typeface="DejaVu Sans" pitchFamily="2"/>
              <a:cs typeface="DejaVu Sans"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lIns="90000" tIns="45000" rIns="90000" bIns="45000" anchor="b"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sz="1400"/>
            </a:pPr>
            <a:endParaRPr lang="en-GB" sz="1400" b="0" i="0" u="none" strike="noStrike" baseline="0">
              <a:ln>
                <a:noFill/>
              </a:ln>
              <a:solidFill>
                <a:srgbClr val="000000"/>
              </a:solidFill>
              <a:latin typeface="Arial" pitchFamily="18"/>
              <a:ea typeface="DejaVu Sans" pitchFamily="2"/>
              <a:cs typeface="DejaVu Sans" pitchFamily="2"/>
            </a:endParaRPr>
          </a:p>
        </p:txBody>
      </p:sp>
      <p:sp>
        <p:nvSpPr>
          <p:cNvPr id="5" name="Slide Number Placeholder 4"/>
          <p:cNvSpPr txBox="1">
            <a:spLocks noGrp="1"/>
          </p:cNvSpPr>
          <p:nvPr>
            <p:ph type="sldNum" sz="quarter" idx="3"/>
          </p:nvPr>
        </p:nvSpPr>
        <p:spPr>
          <a:xfrm>
            <a:off x="3881879" y="8686800"/>
            <a:ext cx="2975760" cy="456839"/>
          </a:xfrm>
          <a:prstGeom prst="rect">
            <a:avLst/>
          </a:prstGeom>
          <a:noFill/>
          <a:ln>
            <a:noFill/>
          </a:ln>
        </p:spPr>
        <p:txBody>
          <a:bodyPr vert="horz" lIns="90000" tIns="45000" rIns="90000" bIns="45000" anchor="b" compatLnSpc="1"/>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sz="1400"/>
            </a:pPr>
            <a:fld id="{6ACF0031-D87B-4040-BB4B-8963AADC196D}" type="slidenum">
              <a:t>‹#›</a:t>
            </a:fld>
            <a:endParaRPr lang="en-GB" sz="1400" b="0" i="0" u="none" strike="noStrike" baseline="0">
              <a:ln>
                <a:noFill/>
              </a:ln>
              <a:solidFill>
                <a:srgbClr val="000000"/>
              </a:solidFill>
              <a:latin typeface="Arial" pitchFamily="18"/>
              <a:ea typeface="DejaVu Sans" pitchFamily="2"/>
              <a:cs typeface="DejaVu Sans" pitchFamily="2"/>
            </a:endParaRPr>
          </a:p>
        </p:txBody>
      </p:sp>
    </p:spTree>
    <p:extLst>
      <p:ext uri="{BB962C8B-B14F-4D97-AF65-F5344CB8AC3E}">
        <p14:creationId xmlns:p14="http://schemas.microsoft.com/office/powerpoint/2010/main" val="1708577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0" y="694800"/>
            <a:ext cx="360" cy="360"/>
          </a:xfrm>
          <a:prstGeom prst="rect">
            <a:avLst/>
          </a:prstGeom>
          <a:noFill/>
          <a:ln>
            <a:noFill/>
            <a:prstDash val="solid"/>
          </a:ln>
        </p:spPr>
      </p:sp>
      <p:sp>
        <p:nvSpPr>
          <p:cNvPr id="3" name="Notes Placeholder 2"/>
          <p:cNvSpPr txBox="1">
            <a:spLocks noGrp="1"/>
          </p:cNvSpPr>
          <p:nvPr>
            <p:ph type="body" sz="quarter" idx="3"/>
          </p:nvPr>
        </p:nvSpPr>
        <p:spPr>
          <a:xfrm>
            <a:off x="685800" y="4343400"/>
            <a:ext cx="5486039" cy="411444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extLst>
      <p:ext uri="{BB962C8B-B14F-4D97-AF65-F5344CB8AC3E}">
        <p14:creationId xmlns:p14="http://schemas.microsoft.com/office/powerpoint/2010/main" val="3010120292"/>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GB" sz="1200" b="0" i="0" u="none" strike="noStrike" baseline="0">
        <a:ln>
          <a:noFill/>
        </a:ln>
        <a:solidFill>
          <a:srgbClr val="000000"/>
        </a:solidFill>
        <a:latin typeface="Arial"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kern="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5325"/>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440" y="4343040"/>
            <a:ext cx="5483159" cy="4112280"/>
          </a:xfrm>
        </p:spPr>
        <p:txBody>
          <a:bodyPr>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588"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039" cy="4024440"/>
          </a:xfrm>
        </p:spPr>
        <p:txBody>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p>
            <a:pPr lvl="0"/>
            <a:fld id="{724DD694-8290-4BB5-A48A-6F702751BD80}" type="slidenum">
              <a:t>‹#›</a:t>
            </a:fld>
            <a:endParaRPr lang="en-US"/>
          </a:p>
        </p:txBody>
      </p:sp>
    </p:spTree>
    <p:extLst>
      <p:ext uri="{BB962C8B-B14F-4D97-AF65-F5344CB8AC3E}">
        <p14:creationId xmlns:p14="http://schemas.microsoft.com/office/powerpoint/2010/main" val="136267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p>
            <a:pPr lvl="0"/>
            <a:fld id="{BEF6A81C-54FE-4013-BB2B-C8C824DBCF7A}" type="slidenum">
              <a:t>‹#›</a:t>
            </a:fld>
            <a:endParaRPr lang="en-US"/>
          </a:p>
        </p:txBody>
      </p:sp>
    </p:spTree>
    <p:extLst>
      <p:ext uri="{BB962C8B-B14F-4D97-AF65-F5344CB8AC3E}">
        <p14:creationId xmlns:p14="http://schemas.microsoft.com/office/powerpoint/2010/main" val="70086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6326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6326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p>
            <a:pPr lvl="0"/>
            <a:fld id="{1BE64F77-7266-4BA6-B915-2A693DADB4CD}" type="slidenum">
              <a:t>‹#›</a:t>
            </a:fld>
            <a:endParaRPr lang="en-US"/>
          </a:p>
        </p:txBody>
      </p:sp>
    </p:spTree>
    <p:extLst>
      <p:ext uri="{BB962C8B-B14F-4D97-AF65-F5344CB8AC3E}">
        <p14:creationId xmlns:p14="http://schemas.microsoft.com/office/powerpoint/2010/main" val="359210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163289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45200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268200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314881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16674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173586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54138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97208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p>
            <a:pPr lvl="0"/>
            <a:fld id="{6367B737-0CF6-42AE-A373-F83480A5AF66}" type="slidenum">
              <a:t>‹#›</a:t>
            </a:fld>
            <a:endParaRPr lang="en-US"/>
          </a:p>
        </p:txBody>
      </p:sp>
    </p:spTree>
    <p:extLst>
      <p:ext uri="{BB962C8B-B14F-4D97-AF65-F5344CB8AC3E}">
        <p14:creationId xmlns:p14="http://schemas.microsoft.com/office/powerpoint/2010/main" val="231986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191425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113136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484313"/>
            <a:ext cx="2124075" cy="4646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84313"/>
            <a:ext cx="6219825" cy="4646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p>
            <a:pPr lvl="0"/>
            <a:endParaRPr lang="en-US"/>
          </a:p>
        </p:txBody>
      </p:sp>
    </p:spTree>
    <p:extLst>
      <p:ext uri="{BB962C8B-B14F-4D97-AF65-F5344CB8AC3E}">
        <p14:creationId xmlns:p14="http://schemas.microsoft.com/office/powerpoint/2010/main" val="98594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pPr lvl="0"/>
            <a:fld id="{D193C4CB-CD95-4F2C-A14D-8F1B9E8219B2}" type="slidenum">
              <a:t>‹#›</a:t>
            </a:fld>
            <a:endParaRPr lang="en-US"/>
          </a:p>
        </p:txBody>
      </p:sp>
    </p:spTree>
    <p:extLst>
      <p:ext uri="{BB962C8B-B14F-4D97-AF65-F5344CB8AC3E}">
        <p14:creationId xmlns:p14="http://schemas.microsoft.com/office/powerpoint/2010/main" val="3127513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p>
            <a:pPr lvl="0"/>
            <a:fld id="{ECAD858C-41A5-405D-8DDB-51B71BC8B89C}" type="slidenum">
              <a:t>‹#›</a:t>
            </a:fld>
            <a:endParaRPr lang="en-US"/>
          </a:p>
        </p:txBody>
      </p:sp>
    </p:spTree>
    <p:extLst>
      <p:ext uri="{BB962C8B-B14F-4D97-AF65-F5344CB8AC3E}">
        <p14:creationId xmlns:p14="http://schemas.microsoft.com/office/powerpoint/2010/main" val="366943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p>
            <a:pPr lvl="0"/>
            <a:fld id="{63AEF2F7-FEE3-4485-AB25-2FCCBC180215}" type="slidenum">
              <a:t>‹#›</a:t>
            </a:fld>
            <a:endParaRPr lang="en-US"/>
          </a:p>
        </p:txBody>
      </p:sp>
    </p:spTree>
    <p:extLst>
      <p:ext uri="{BB962C8B-B14F-4D97-AF65-F5344CB8AC3E}">
        <p14:creationId xmlns:p14="http://schemas.microsoft.com/office/powerpoint/2010/main" val="166681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lvl="0"/>
            <a:fld id="{AD4DA23B-4758-4130-98C1-1A4220F532BC}" type="slidenum">
              <a:t>‹#›</a:t>
            </a:fld>
            <a:endParaRPr lang="en-US"/>
          </a:p>
        </p:txBody>
      </p:sp>
    </p:spTree>
    <p:extLst>
      <p:ext uri="{BB962C8B-B14F-4D97-AF65-F5344CB8AC3E}">
        <p14:creationId xmlns:p14="http://schemas.microsoft.com/office/powerpoint/2010/main" val="204254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936377B4-4B7F-47E0-A3D5-6C401CAC181C}" type="slidenum">
              <a:t>‹#›</a:t>
            </a:fld>
            <a:endParaRPr lang="en-US"/>
          </a:p>
        </p:txBody>
      </p:sp>
    </p:spTree>
    <p:extLst>
      <p:ext uri="{BB962C8B-B14F-4D97-AF65-F5344CB8AC3E}">
        <p14:creationId xmlns:p14="http://schemas.microsoft.com/office/powerpoint/2010/main" val="236735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51FB7035-4D08-4130-93E5-136E6BB62977}" type="slidenum">
              <a:t>‹#›</a:t>
            </a:fld>
            <a:endParaRPr lang="en-US"/>
          </a:p>
        </p:txBody>
      </p:sp>
    </p:spTree>
    <p:extLst>
      <p:ext uri="{BB962C8B-B14F-4D97-AF65-F5344CB8AC3E}">
        <p14:creationId xmlns:p14="http://schemas.microsoft.com/office/powerpoint/2010/main" val="126470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49AAD201-7F64-497A-A805-BB810488508A}" type="slidenum">
              <a:t>‹#›</a:t>
            </a:fld>
            <a:endParaRPr lang="en-US"/>
          </a:p>
        </p:txBody>
      </p:sp>
    </p:spTree>
    <p:extLst>
      <p:ext uri="{BB962C8B-B14F-4D97-AF65-F5344CB8AC3E}">
        <p14:creationId xmlns:p14="http://schemas.microsoft.com/office/powerpoint/2010/main" val="305908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48000">
              <a:srgbClr val="F0EBD5">
                <a:lumMod val="18000"/>
                <a:lumOff val="82000"/>
                <a:alpha val="43000"/>
              </a:srgbClr>
            </a:gs>
            <a:gs pos="100000">
              <a:srgbClr val="D1C39F"/>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l="18303" t="58718" r="2190"/>
          <a:stretch>
            <a:fillRect/>
          </a:stretch>
        </p:blipFill>
        <p:spPr>
          <a:xfrm>
            <a:off x="0" y="0"/>
            <a:ext cx="9143999" cy="514439"/>
          </a:xfrm>
          <a:prstGeom prst="rect">
            <a:avLst/>
          </a:prstGeom>
          <a:noFill/>
          <a:ln>
            <a:noFill/>
          </a:ln>
        </p:spPr>
      </p:pic>
      <p:sp>
        <p:nvSpPr>
          <p:cNvPr id="3" name="Title Placeholder 2"/>
          <p:cNvSpPr txBox="1">
            <a:spLocks noGrp="1"/>
          </p:cNvSpPr>
          <p:nvPr>
            <p:ph type="title"/>
          </p:nvPr>
        </p:nvSpPr>
        <p:spPr>
          <a:xfrm>
            <a:off x="329760" y="907559"/>
            <a:ext cx="8489879" cy="1297440"/>
          </a:xfrm>
          <a:prstGeom prst="rect">
            <a:avLst/>
          </a:prstGeom>
          <a:noFill/>
          <a:ln>
            <a:noFill/>
          </a:ln>
        </p:spPr>
        <p:txBody>
          <a:bodyPr vert="horz" lIns="90000" tIns="46800" rIns="90000" bIns="46800" anchor="t"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4" name="Text Placeholder 3"/>
          <p:cNvSpPr txBox="1">
            <a:spLocks noGrp="1"/>
          </p:cNvSpPr>
          <p:nvPr>
            <p:ph type="body" idx="1"/>
          </p:nvPr>
        </p:nvSpPr>
        <p:spPr>
          <a:xfrm>
            <a:off x="329760" y="2708279"/>
            <a:ext cx="8489879" cy="4526280"/>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txBox="1">
            <a:spLocks noGrp="1"/>
          </p:cNvSpPr>
          <p:nvPr>
            <p:ph type="sldNum" sz="quarter" idx="4"/>
          </p:nvPr>
        </p:nvSpPr>
        <p:spPr>
          <a:xfrm>
            <a:off x="7811999" y="6337080"/>
            <a:ext cx="1007999" cy="47664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US" sz="1800" b="0" i="0" u="none" strike="noStrike" baseline="0">
                <a:solidFill>
                  <a:srgbClr val="000000"/>
                </a:solidFill>
                <a:latin typeface="Arial" pitchFamily="18"/>
                <a:ea typeface="DejaVu Sans" pitchFamily="2"/>
                <a:cs typeface="DejaVu Sans" pitchFamily="2"/>
              </a:defRPr>
            </a:lvl1pPr>
          </a:lstStyle>
          <a:p>
            <a:pPr lvl="0"/>
            <a:fld id="{E4E2E700-031D-4790-9795-01D2EDFDFBE9}"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1">
        <a:lnSpc>
          <a:spcPct val="100000"/>
        </a:lnSpc>
        <a:spcBef>
          <a:spcPts val="0"/>
        </a:spcBef>
        <a:spcAft>
          <a:spcPts val="0"/>
        </a:spcAft>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GB" sz="3000" b="1" i="0" u="none" strike="noStrike" baseline="0">
          <a:ln>
            <a:noFill/>
          </a:ln>
          <a:solidFill>
            <a:srgbClr val="008080"/>
          </a:solidFill>
          <a:latin typeface="Arial" pitchFamily="18"/>
        </a:defRPr>
      </a:lvl1pPr>
    </p:titleStyle>
    <p:bodyStyle>
      <a:lvl1pPr marL="0" marR="0" indent="0" algn="l" rtl="0" hangingPunct="1">
        <a:lnSpc>
          <a:spcPct val="100000"/>
        </a:lnSpc>
        <a:spcBef>
          <a:spcPts val="697"/>
        </a:spcBef>
        <a:spcAft>
          <a:spcPts val="0"/>
        </a:spcAft>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18"/>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48000">
              <a:srgbClr val="F0EBD5">
                <a:lumMod val="18000"/>
                <a:lumOff val="82000"/>
                <a:alpha val="43000"/>
              </a:srgbClr>
            </a:gs>
            <a:gs pos="100000">
              <a:srgbClr val="D1C39F"/>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l="21992" t="33264" r="3369"/>
          <a:stretch>
            <a:fillRect/>
          </a:stretch>
        </p:blipFill>
        <p:spPr>
          <a:xfrm>
            <a:off x="0" y="-7920"/>
            <a:ext cx="9143999" cy="1300319"/>
          </a:xfrm>
          <a:prstGeom prst="rect">
            <a:avLst/>
          </a:prstGeom>
          <a:noFill/>
          <a:ln>
            <a:noFill/>
          </a:ln>
        </p:spPr>
      </p:pic>
      <p:sp>
        <p:nvSpPr>
          <p:cNvPr id="3" name="Title Placeholder 2"/>
          <p:cNvSpPr txBox="1">
            <a:spLocks noGrp="1"/>
          </p:cNvSpPr>
          <p:nvPr>
            <p:ph type="title"/>
          </p:nvPr>
        </p:nvSpPr>
        <p:spPr>
          <a:xfrm>
            <a:off x="324000" y="1483919"/>
            <a:ext cx="8496000" cy="1368719"/>
          </a:xfrm>
          <a:prstGeom prst="rect">
            <a:avLst/>
          </a:prstGeom>
          <a:noFill/>
          <a:ln>
            <a:noFill/>
          </a:ln>
        </p:spPr>
        <p:txBody>
          <a:bodyPr vert="horz" lIns="90000" tIns="46800" rIns="90000" bIns="46800" anchor="t"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4" name="Footer Placeholder 3"/>
          <p:cNvSpPr txBox="1">
            <a:spLocks noGrp="1"/>
          </p:cNvSpPr>
          <p:nvPr>
            <p:ph type="ftr" sz="quarter" idx="3"/>
          </p:nvPr>
        </p:nvSpPr>
        <p:spPr>
          <a:xfrm>
            <a:off x="324000" y="6244920"/>
            <a:ext cx="8496000" cy="476640"/>
          </a:xfrm>
          <a:prstGeom prst="rect">
            <a:avLst/>
          </a:prstGeom>
          <a:noFill/>
          <a:ln>
            <a:noFill/>
          </a:ln>
        </p:spPr>
        <p:txBody>
          <a:bodyPr wrap="square" lIns="90000" tIns="46800" rIns="90000" bIns="46800" anchor="ctr" anchorCtr="0"/>
          <a:lstStyle>
            <a:lvl1pPr marL="0" marR="0" lvl="0" indent="0" algn="ctr" rtl="0" hangingPunct="0">
              <a:buNone/>
              <a:tabLst/>
              <a:defRPr lang="en-US" sz="1400" kern="1200">
                <a:latin typeface="Liberation Serif" pitchFamily="18"/>
                <a:ea typeface="DejaVu Sans" pitchFamily="2"/>
                <a:cs typeface="DejaVu Sans" pitchFamily="2"/>
              </a:defRPr>
            </a:lvl1pPr>
          </a:lstStyle>
          <a:p>
            <a:pPr lvl="0"/>
            <a:endParaRPr lang="en-US"/>
          </a:p>
        </p:txBody>
      </p:sp>
      <p:sp>
        <p:nvSpPr>
          <p:cNvPr id="5" name="Text Placeholder 4"/>
          <p:cNvSpPr txBox="1">
            <a:spLocks noGrp="1"/>
          </p:cNvSpPr>
          <p:nvPr>
            <p:ph type="body" idx="1"/>
          </p:nvPr>
        </p:nvSpPr>
        <p:spPr>
          <a:xfrm>
            <a:off x="457200" y="1604519"/>
            <a:ext cx="8229240" cy="4526280"/>
          </a:xfrm>
          <a:prstGeom prst="rect">
            <a:avLst/>
          </a:prstGeom>
          <a:noFill/>
          <a:ln>
            <a:noFill/>
          </a:ln>
        </p:spPr>
        <p:txBody>
          <a:bodyPr vert="horz" lIns="0" tIns="0" rIns="0" bIns="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kern="1200"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kern="1200"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kern="1200"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kern="1200"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kern="1200"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1">
        <a:lnSpc>
          <a:spcPct val="100000"/>
        </a:lnSpc>
        <a:spcBef>
          <a:spcPts val="0"/>
        </a:spcBef>
        <a:spcAft>
          <a:spcPts val="0"/>
        </a:spcAft>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GB" sz="3000" b="1" i="0" u="none" strike="noStrike" kern="1200" baseline="0">
          <a:ln>
            <a:noFill/>
          </a:ln>
          <a:solidFill>
            <a:srgbClr val="008080"/>
          </a:solidFill>
          <a:latin typeface="Arial" pitchFamily="18"/>
        </a:defRPr>
      </a:lvl1pPr>
    </p:titleStyle>
    <p:bodyStyle>
      <a:lvl1pPr marL="0" marR="0" indent="0" algn="l" rtl="0" hangingPunct="1">
        <a:lnSpc>
          <a:spcPct val="100000"/>
        </a:lnSpc>
        <a:spcBef>
          <a:spcPts val="697"/>
        </a:spcBef>
        <a:spcAft>
          <a:spcPts val="0"/>
        </a:spcAft>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kern="1200" baseline="0">
          <a:ln>
            <a:noFill/>
          </a:ln>
          <a:solidFill>
            <a:srgbClr val="000000"/>
          </a:solidFill>
          <a:latin typeface="Arial" pitchFamily="18"/>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48.pn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microsoft.com/office/2007/relationships/hdphoto" Target="../media/hdphoto9.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jpeg"/><Relationship Id="rId5" Type="http://schemas.openxmlformats.org/officeDocument/2006/relationships/image" Target="../media/image75.jpeg"/><Relationship Id="rId10" Type="http://schemas.openxmlformats.org/officeDocument/2006/relationships/image" Target="../media/image80.png"/><Relationship Id="rId4" Type="http://schemas.openxmlformats.org/officeDocument/2006/relationships/image" Target="../media/image74.jpeg"/><Relationship Id="rId9" Type="http://schemas.openxmlformats.org/officeDocument/2006/relationships/image" Target="../media/image7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484279"/>
            <a:ext cx="9144000" cy="55617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r>
              <a:rPr lang="en-GB" dirty="0" smtClean="0">
                <a:effectLst>
                  <a:outerShdw blurRad="38100" dist="38100" dir="2700000" algn="tl">
                    <a:srgbClr val="000000">
                      <a:alpha val="43137"/>
                    </a:srgbClr>
                  </a:outerShdw>
                </a:effectLst>
              </a:rPr>
              <a:t>Network Entropy and the </a:t>
            </a:r>
            <a:r>
              <a:rPr lang="en-GB" dirty="0">
                <a:effectLst>
                  <a:outerShdw blurRad="38100" dist="38100" dir="2700000" algn="tl">
                    <a:srgbClr val="000000">
                      <a:alpha val="43137"/>
                    </a:srgbClr>
                  </a:outerShdw>
                </a:effectLst>
              </a:rPr>
              <a:t>Cancer </a:t>
            </a:r>
            <a:r>
              <a:rPr lang="en-GB" dirty="0" smtClean="0">
                <a:effectLst>
                  <a:outerShdw blurRad="38100" dist="38100" dir="2700000" algn="tl">
                    <a:srgbClr val="000000">
                      <a:alpha val="43137"/>
                    </a:srgbClr>
                  </a:outerShdw>
                </a:effectLst>
              </a:rPr>
              <a:t>Cell</a:t>
            </a:r>
            <a:endParaRPr lang="en-GB" dirty="0">
              <a:effectLst>
                <a:outerShdw blurRad="38100" dist="38100" dir="2700000" algn="tl">
                  <a:srgbClr val="000000">
                    <a:alpha val="43137"/>
                  </a:srgbClr>
                </a:outerShdw>
              </a:effectLst>
            </a:endParaRPr>
          </a:p>
        </p:txBody>
      </p:sp>
      <p:sp>
        <p:nvSpPr>
          <p:cNvPr id="3" name="Subtitle 2"/>
          <p:cNvSpPr txBox="1">
            <a:spLocks noGrp="1"/>
          </p:cNvSpPr>
          <p:nvPr>
            <p:ph type="subTitle" idx="4294967295"/>
          </p:nvPr>
        </p:nvSpPr>
        <p:spPr>
          <a:xfrm>
            <a:off x="324000" y="4140000"/>
            <a:ext cx="8496000" cy="2072160"/>
          </a:xfrm>
        </p:spPr>
        <p:txBody>
          <a:bodyPr wrap="square" anchor="ctr" anchorCtr="0">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lvl="0" indent="-341280">
              <a:tabLst>
                <a:tab pos="342720" algn="l"/>
                <a:tab pos="1257120" algn="l"/>
                <a:tab pos="2171520" algn="l"/>
                <a:tab pos="3085919" algn="l"/>
                <a:tab pos="4000320" algn="l"/>
                <a:tab pos="4914719" algn="l"/>
                <a:tab pos="5829119" algn="l"/>
                <a:tab pos="6743519" algn="l"/>
                <a:tab pos="7657920" algn="l"/>
                <a:tab pos="8572319" algn="l"/>
                <a:tab pos="9486719" algn="l"/>
                <a:tab pos="10401119" algn="l"/>
              </a:tabLst>
            </a:pPr>
            <a:endParaRPr lang="en-GB" dirty="0">
              <a:latin typeface="Arial" pitchFamily="18"/>
            </a:endParaRPr>
          </a:p>
          <a:p>
            <a:pPr lvl="0" indent="-341280">
              <a:tabLst>
                <a:tab pos="342720" algn="l"/>
                <a:tab pos="1257120" algn="l"/>
                <a:tab pos="2171520" algn="l"/>
                <a:tab pos="3085919" algn="l"/>
                <a:tab pos="4000320" algn="l"/>
                <a:tab pos="4914719" algn="l"/>
                <a:tab pos="5829119" algn="l"/>
                <a:tab pos="6743519" algn="l"/>
                <a:tab pos="7657920" algn="l"/>
                <a:tab pos="8572319" algn="l"/>
                <a:tab pos="9486719" algn="l"/>
                <a:tab pos="10401119" algn="l"/>
              </a:tabLst>
            </a:pPr>
            <a:endParaRPr lang="en-GB" dirty="0">
              <a:latin typeface="Arial" pitchFamily="18"/>
            </a:endParaRPr>
          </a:p>
        </p:txBody>
      </p:sp>
      <p:sp>
        <p:nvSpPr>
          <p:cNvPr id="4" name="Text Placeholder 3"/>
          <p:cNvSpPr txBox="1">
            <a:spLocks noGrp="1"/>
          </p:cNvSpPr>
          <p:nvPr>
            <p:ph type="body" idx="4294967295"/>
          </p:nvPr>
        </p:nvSpPr>
        <p:spPr>
          <a:xfrm>
            <a:off x="1547664" y="2204864"/>
            <a:ext cx="5976664" cy="864096"/>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kern="1200"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kern="1200"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kern="1200"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kern="1200"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kern="1200"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kern="1200" baseline="0">
                <a:ln>
                  <a:noFill/>
                </a:ln>
                <a:solidFill>
                  <a:srgbClr val="000000"/>
                </a:solidFill>
                <a:latin typeface="Arial" pitchFamily="2"/>
                <a:ea typeface="DejaVu Sans" pitchFamily="2"/>
                <a:cs typeface="DejaVu Sans" pitchFamily="2"/>
              </a:defRPr>
            </a:lvl9pPr>
          </a:lstStyle>
          <a:p>
            <a:pPr lvl="0" algn="ctr">
              <a:buNone/>
            </a:pPr>
            <a:r>
              <a:rPr lang="en-GB" dirty="0" smtClean="0">
                <a:latin typeface="Arial" pitchFamily="34" charset="0"/>
                <a:cs typeface="Arial" pitchFamily="34" charset="0"/>
              </a:rPr>
              <a:t>Local </a:t>
            </a:r>
            <a:r>
              <a:rPr lang="en-GB" dirty="0">
                <a:latin typeface="Arial" pitchFamily="34" charset="0"/>
                <a:cs typeface="Arial" pitchFamily="34" charset="0"/>
              </a:rPr>
              <a:t>and global cancer </a:t>
            </a:r>
            <a:r>
              <a:rPr lang="en-GB" dirty="0" smtClean="0">
                <a:latin typeface="Arial" pitchFamily="34" charset="0"/>
                <a:cs typeface="Arial" pitchFamily="34" charset="0"/>
              </a:rPr>
              <a:t>hallmarks </a:t>
            </a:r>
            <a:r>
              <a:rPr lang="en-GB" dirty="0">
                <a:latin typeface="Arial" pitchFamily="34" charset="0"/>
                <a:cs typeface="Arial" pitchFamily="34" charset="0"/>
              </a:rPr>
              <a:t>and applications</a:t>
            </a:r>
          </a:p>
        </p:txBody>
      </p:sp>
      <p:pic>
        <p:nvPicPr>
          <p:cNvPr id="20482" name="Picture 2" descr="http://image.architonic.com/imgArc/project-1/4/5204745/grimshaw-UCL-Cancer-Institute-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692" y="3321628"/>
            <a:ext cx="5039596" cy="334773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Integrated expression-PIN networks</a:t>
            </a:r>
            <a:endParaRPr lang="en-GB" dirty="0">
              <a:effectLst>
                <a:outerShdw blurRad="38100" dist="38100" dir="2700000" algn="tl">
                  <a:srgbClr val="000000">
                    <a:alpha val="43137"/>
                  </a:srgbClr>
                </a:outerShdw>
              </a:effectLst>
            </a:endParaRPr>
          </a:p>
        </p:txBody>
      </p:sp>
      <p:sp>
        <p:nvSpPr>
          <p:cNvPr id="40" name="TextBox 62"/>
          <p:cNvSpPr txBox="1">
            <a:spLocks noChangeArrowheads="1"/>
          </p:cNvSpPr>
          <p:nvPr/>
        </p:nvSpPr>
        <p:spPr bwMode="auto">
          <a:xfrm>
            <a:off x="610815" y="1628800"/>
            <a:ext cx="7921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Arial" pitchFamily="34" charset="0"/>
              <a:buChar char="•"/>
              <a:defRPr/>
            </a:pPr>
            <a:r>
              <a:rPr lang="en-GB" sz="2800" dirty="0" smtClean="0"/>
              <a:t>Proteins that interact are in general more correlated at the expression (mRNA) level:</a:t>
            </a:r>
          </a:p>
        </p:txBody>
      </p:sp>
      <p:grpSp>
        <p:nvGrpSpPr>
          <p:cNvPr id="3" name="Group 2"/>
          <p:cNvGrpSpPr/>
          <p:nvPr/>
        </p:nvGrpSpPr>
        <p:grpSpPr>
          <a:xfrm>
            <a:off x="4599880" y="2812305"/>
            <a:ext cx="3929063" cy="3929063"/>
            <a:chOff x="4599880" y="2660650"/>
            <a:chExt cx="3929063" cy="3929063"/>
          </a:xfrm>
        </p:grpSpPr>
        <p:pic>
          <p:nvPicPr>
            <p:cNvPr id="41" name="Picture 6" descr="Figure1ABladde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9880" y="2660650"/>
              <a:ext cx="3929063"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1"/>
            <p:cNvSpPr txBox="1">
              <a:spLocks noChangeArrowheads="1"/>
            </p:cNvSpPr>
            <p:nvPr/>
          </p:nvSpPr>
          <p:spPr bwMode="auto">
            <a:xfrm>
              <a:off x="4599880" y="2743200"/>
              <a:ext cx="3929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dirty="0"/>
                <a:t>Example: normal bladder tissue</a:t>
              </a:r>
            </a:p>
            <a:p>
              <a:pPr algn="ctr" eaLnBrk="1" hangingPunct="1"/>
              <a:r>
                <a:rPr lang="en-GB" dirty="0"/>
                <a:t> </a:t>
              </a:r>
              <a:r>
                <a:rPr lang="en-GB" dirty="0" smtClean="0"/>
                <a:t>(around 40 </a:t>
              </a:r>
              <a:r>
                <a:rPr lang="en-GB" dirty="0"/>
                <a:t>samples)</a:t>
              </a:r>
            </a:p>
          </p:txBody>
        </p:sp>
      </p:grpSp>
      <p:sp>
        <p:nvSpPr>
          <p:cNvPr id="55" name="TextBox 54"/>
          <p:cNvSpPr txBox="1">
            <a:spLocks noRot="1" noChangeAspect="1" noMove="1" noResize="1" noEditPoints="1" noAdjustHandles="1" noChangeArrowheads="1" noChangeShapeType="1" noTextEdit="1"/>
          </p:cNvSpPr>
          <p:nvPr/>
        </p:nvSpPr>
        <p:spPr>
          <a:xfrm>
            <a:off x="993233" y="5423338"/>
            <a:ext cx="3779787" cy="732380"/>
          </a:xfrm>
          <a:prstGeom prst="rect">
            <a:avLst/>
          </a:prstGeom>
          <a:blipFill rotWithShape="1">
            <a:blip r:embed="rId4"/>
            <a:stretch>
              <a:fillRect b="-833"/>
            </a:stretch>
          </a:blipFill>
        </p:spPr>
        <p:txBody>
          <a:bodyPr/>
          <a:lstStyle/>
          <a:p>
            <a:pPr>
              <a:defRPr/>
            </a:pPr>
            <a:r>
              <a:rPr lang="en-GB">
                <a:noFill/>
                <a:latin typeface="Arial" pitchFamily="34" charset="0"/>
              </a:rPr>
              <a:t> </a:t>
            </a:r>
          </a:p>
        </p:txBody>
      </p:sp>
      <p:grpSp>
        <p:nvGrpSpPr>
          <p:cNvPr id="60" name="Group 59"/>
          <p:cNvGrpSpPr/>
          <p:nvPr/>
        </p:nvGrpSpPr>
        <p:grpSpPr>
          <a:xfrm>
            <a:off x="1971974" y="3404426"/>
            <a:ext cx="1342622" cy="1551312"/>
            <a:chOff x="1227138" y="3576638"/>
            <a:chExt cx="1342622" cy="1551312"/>
          </a:xfrm>
        </p:grpSpPr>
        <p:sp>
          <p:nvSpPr>
            <p:cNvPr id="43" name="Oval 8"/>
            <p:cNvSpPr>
              <a:spLocks noChangeArrowheads="1"/>
            </p:cNvSpPr>
            <p:nvPr/>
          </p:nvSpPr>
          <p:spPr bwMode="auto">
            <a:xfrm>
              <a:off x="1379538" y="3576638"/>
              <a:ext cx="228600" cy="228600"/>
            </a:xfrm>
            <a:prstGeom prst="ellipse">
              <a:avLst/>
            </a:prstGeom>
            <a:solidFill>
              <a:srgbClr val="1302F0"/>
            </a:solidFill>
            <a:ln w="9525" algn="ctr">
              <a:solidFill>
                <a:schemeClr val="tx1"/>
              </a:solidFill>
              <a:round/>
              <a:headEnd/>
              <a:tailEnd/>
            </a:ln>
          </p:spPr>
          <p:txBody>
            <a:bodyPr/>
            <a:lstStyle/>
            <a:p>
              <a:endParaRPr lang="en-GB"/>
            </a:p>
          </p:txBody>
        </p:sp>
        <p:sp>
          <p:nvSpPr>
            <p:cNvPr id="44" name="Oval 9"/>
            <p:cNvSpPr>
              <a:spLocks noChangeArrowheads="1"/>
            </p:cNvSpPr>
            <p:nvPr/>
          </p:nvSpPr>
          <p:spPr bwMode="auto">
            <a:xfrm>
              <a:off x="1608138" y="4033838"/>
              <a:ext cx="228600" cy="228600"/>
            </a:xfrm>
            <a:prstGeom prst="ellipse">
              <a:avLst/>
            </a:prstGeom>
            <a:solidFill>
              <a:srgbClr val="0066FF"/>
            </a:solidFill>
            <a:ln w="9525" algn="ctr">
              <a:solidFill>
                <a:schemeClr val="tx1"/>
              </a:solidFill>
              <a:round/>
              <a:headEnd/>
              <a:tailEnd/>
            </a:ln>
          </p:spPr>
          <p:txBody>
            <a:bodyPr/>
            <a:lstStyle/>
            <a:p>
              <a:endParaRPr lang="en-GB"/>
            </a:p>
          </p:txBody>
        </p:sp>
        <p:sp>
          <p:nvSpPr>
            <p:cNvPr id="45" name="Oval 10"/>
            <p:cNvSpPr>
              <a:spLocks noChangeArrowheads="1"/>
            </p:cNvSpPr>
            <p:nvPr/>
          </p:nvSpPr>
          <p:spPr bwMode="auto">
            <a:xfrm>
              <a:off x="1989138" y="3652838"/>
              <a:ext cx="228600" cy="228600"/>
            </a:xfrm>
            <a:prstGeom prst="ellipse">
              <a:avLst/>
            </a:prstGeom>
            <a:solidFill>
              <a:srgbClr val="1302F0"/>
            </a:solidFill>
            <a:ln w="9525" algn="ctr">
              <a:solidFill>
                <a:schemeClr val="tx1"/>
              </a:solidFill>
              <a:round/>
              <a:headEnd/>
              <a:tailEnd/>
            </a:ln>
          </p:spPr>
          <p:txBody>
            <a:bodyPr/>
            <a:lstStyle/>
            <a:p>
              <a:endParaRPr lang="en-GB"/>
            </a:p>
          </p:txBody>
        </p:sp>
        <p:sp>
          <p:nvSpPr>
            <p:cNvPr id="46" name="Oval 11"/>
            <p:cNvSpPr>
              <a:spLocks noChangeArrowheads="1"/>
            </p:cNvSpPr>
            <p:nvPr/>
          </p:nvSpPr>
          <p:spPr bwMode="auto">
            <a:xfrm>
              <a:off x="2141538" y="4262438"/>
              <a:ext cx="228600" cy="228600"/>
            </a:xfrm>
            <a:prstGeom prst="ellipse">
              <a:avLst/>
            </a:prstGeom>
            <a:solidFill>
              <a:srgbClr val="1302F0"/>
            </a:solidFill>
            <a:ln w="9525" algn="ctr">
              <a:solidFill>
                <a:schemeClr val="tx1"/>
              </a:solidFill>
              <a:round/>
              <a:headEnd/>
              <a:tailEnd/>
            </a:ln>
          </p:spPr>
          <p:txBody>
            <a:bodyPr/>
            <a:lstStyle/>
            <a:p>
              <a:endParaRPr lang="en-GB"/>
            </a:p>
          </p:txBody>
        </p:sp>
        <p:sp>
          <p:nvSpPr>
            <p:cNvPr id="47" name="Oval 12"/>
            <p:cNvSpPr>
              <a:spLocks noChangeArrowheads="1"/>
            </p:cNvSpPr>
            <p:nvPr/>
          </p:nvSpPr>
          <p:spPr bwMode="auto">
            <a:xfrm>
              <a:off x="1227138" y="4414838"/>
              <a:ext cx="228600" cy="228600"/>
            </a:xfrm>
            <a:prstGeom prst="ellipse">
              <a:avLst/>
            </a:prstGeom>
            <a:solidFill>
              <a:srgbClr val="1302F0"/>
            </a:solidFill>
            <a:ln w="9525" algn="ctr">
              <a:solidFill>
                <a:schemeClr val="tx1"/>
              </a:solidFill>
              <a:round/>
              <a:headEnd/>
              <a:tailEnd/>
            </a:ln>
          </p:spPr>
          <p:txBody>
            <a:bodyPr/>
            <a:lstStyle/>
            <a:p>
              <a:endParaRPr lang="en-GB"/>
            </a:p>
          </p:txBody>
        </p:sp>
        <p:sp>
          <p:nvSpPr>
            <p:cNvPr id="48" name="Oval 13"/>
            <p:cNvSpPr>
              <a:spLocks noChangeArrowheads="1"/>
            </p:cNvSpPr>
            <p:nvPr/>
          </p:nvSpPr>
          <p:spPr bwMode="auto">
            <a:xfrm>
              <a:off x="1684338" y="4719638"/>
              <a:ext cx="228600" cy="228600"/>
            </a:xfrm>
            <a:prstGeom prst="ellipse">
              <a:avLst/>
            </a:prstGeom>
            <a:solidFill>
              <a:srgbClr val="1302F0"/>
            </a:solidFill>
            <a:ln w="9525" algn="ctr">
              <a:solidFill>
                <a:schemeClr val="tx1"/>
              </a:solidFill>
              <a:round/>
              <a:headEnd/>
              <a:tailEnd/>
            </a:ln>
          </p:spPr>
          <p:txBody>
            <a:bodyPr/>
            <a:lstStyle/>
            <a:p>
              <a:endParaRPr lang="en-GB"/>
            </a:p>
          </p:txBody>
        </p:sp>
        <p:cxnSp>
          <p:nvCxnSpPr>
            <p:cNvPr id="49" name="Straight Connector 15"/>
            <p:cNvCxnSpPr>
              <a:cxnSpLocks noChangeShapeType="1"/>
              <a:stCxn id="43" idx="4"/>
              <a:endCxn id="47" idx="0"/>
            </p:cNvCxnSpPr>
            <p:nvPr/>
          </p:nvCxnSpPr>
          <p:spPr bwMode="auto">
            <a:xfrm rot="5400000">
              <a:off x="1112838" y="4033838"/>
              <a:ext cx="609600" cy="15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20"/>
            <p:cNvCxnSpPr>
              <a:cxnSpLocks noChangeShapeType="1"/>
              <a:stCxn id="47" idx="7"/>
              <a:endCxn id="44" idx="3"/>
            </p:cNvCxnSpPr>
            <p:nvPr/>
          </p:nvCxnSpPr>
          <p:spPr bwMode="auto">
            <a:xfrm rot="5400000" flipH="1" flipV="1">
              <a:off x="1422400" y="4229100"/>
              <a:ext cx="219075" cy="219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22"/>
            <p:cNvCxnSpPr>
              <a:cxnSpLocks noChangeShapeType="1"/>
              <a:endCxn id="46" idx="2"/>
            </p:cNvCxnSpPr>
            <p:nvPr/>
          </p:nvCxnSpPr>
          <p:spPr bwMode="auto">
            <a:xfrm>
              <a:off x="1836738" y="4229100"/>
              <a:ext cx="304800" cy="1476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26"/>
            <p:cNvCxnSpPr>
              <a:cxnSpLocks noChangeShapeType="1"/>
              <a:stCxn id="44" idx="4"/>
              <a:endCxn id="48" idx="0"/>
            </p:cNvCxnSpPr>
            <p:nvPr/>
          </p:nvCxnSpPr>
          <p:spPr bwMode="auto">
            <a:xfrm rot="16200000" flipH="1">
              <a:off x="1531938" y="4452938"/>
              <a:ext cx="4572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28"/>
            <p:cNvCxnSpPr>
              <a:cxnSpLocks noChangeShapeType="1"/>
              <a:stCxn id="44" idx="7"/>
              <a:endCxn id="45" idx="3"/>
            </p:cNvCxnSpPr>
            <p:nvPr/>
          </p:nvCxnSpPr>
          <p:spPr bwMode="auto">
            <a:xfrm rot="5400000" flipH="1" flipV="1">
              <a:off x="1803400" y="3848100"/>
              <a:ext cx="219075" cy="219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34"/>
            <p:cNvCxnSpPr>
              <a:cxnSpLocks noChangeShapeType="1"/>
              <a:stCxn id="48" idx="7"/>
              <a:endCxn id="46" idx="3"/>
            </p:cNvCxnSpPr>
            <p:nvPr/>
          </p:nvCxnSpPr>
          <p:spPr bwMode="auto">
            <a:xfrm rot="5400000" flipH="1" flipV="1">
              <a:off x="1879600" y="4457700"/>
              <a:ext cx="295275" cy="2952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6" name="TextBox 55"/>
            <p:cNvSpPr txBox="1">
              <a:spLocks noRot="1" noChangeAspect="1" noMove="1" noResize="1" noEditPoints="1" noAdjustHandles="1" noChangeArrowheads="1" noChangeShapeType="1" noTextEdit="1"/>
            </p:cNvSpPr>
            <p:nvPr/>
          </p:nvSpPr>
          <p:spPr>
            <a:xfrm>
              <a:off x="1857674" y="4758618"/>
              <a:ext cx="228600" cy="369332"/>
            </a:xfrm>
            <a:prstGeom prst="rect">
              <a:avLst/>
            </a:prstGeom>
            <a:blipFill rotWithShape="1">
              <a:blip r:embed="rId5"/>
              <a:stretch>
                <a:fillRect r="-10811"/>
              </a:stretch>
            </a:blipFill>
          </p:spPr>
          <p:txBody>
            <a:bodyPr/>
            <a:lstStyle/>
            <a:p>
              <a:pPr>
                <a:defRPr/>
              </a:pPr>
              <a:r>
                <a:rPr lang="en-GB">
                  <a:noFill/>
                  <a:latin typeface="Arial" pitchFamily="34" charset="0"/>
                </a:rPr>
                <a:t> </a:t>
              </a:r>
            </a:p>
          </p:txBody>
        </p:sp>
        <p:sp>
          <p:nvSpPr>
            <p:cNvPr id="57" name="TextBox 56"/>
            <p:cNvSpPr txBox="1">
              <a:spLocks noRot="1" noChangeAspect="1" noMove="1" noResize="1" noEditPoints="1" noAdjustHandles="1" noChangeArrowheads="1" noChangeShapeType="1" noTextEdit="1"/>
            </p:cNvSpPr>
            <p:nvPr/>
          </p:nvSpPr>
          <p:spPr>
            <a:xfrm>
              <a:off x="2341160" y="4201548"/>
              <a:ext cx="228600" cy="369332"/>
            </a:xfrm>
            <a:prstGeom prst="rect">
              <a:avLst/>
            </a:prstGeom>
            <a:blipFill rotWithShape="1">
              <a:blip r:embed="rId6"/>
              <a:stretch>
                <a:fillRect l="-5263" r="-26316" b="-13115"/>
              </a:stretch>
            </a:blipFill>
          </p:spPr>
          <p:txBody>
            <a:bodyPr/>
            <a:lstStyle/>
            <a:p>
              <a:pPr>
                <a:defRPr/>
              </a:pPr>
              <a:r>
                <a:rPr lang="en-GB">
                  <a:noFill/>
                  <a:latin typeface="Arial" pitchFamily="34" charset="0"/>
                </a:rPr>
                <a:t> </a:t>
              </a:r>
            </a:p>
          </p:txBody>
        </p:sp>
        <p:sp>
          <p:nvSpPr>
            <p:cNvPr id="58" name="TextBox 57"/>
            <p:cNvSpPr txBox="1">
              <a:spLocks noRot="1" noChangeAspect="1" noMove="1" noResize="1" noEditPoints="1" noAdjustHandles="1" noChangeArrowheads="1" noChangeShapeType="1" noTextEdit="1"/>
            </p:cNvSpPr>
            <p:nvPr/>
          </p:nvSpPr>
          <p:spPr>
            <a:xfrm>
              <a:off x="1847154" y="4527374"/>
              <a:ext cx="691074" cy="391646"/>
            </a:xfrm>
            <a:prstGeom prst="rect">
              <a:avLst/>
            </a:prstGeom>
            <a:blipFill rotWithShape="1">
              <a:blip r:embed="rId7"/>
              <a:stretch>
                <a:fillRect b="-7813"/>
              </a:stretch>
            </a:blipFill>
          </p:spPr>
          <p:txBody>
            <a:bodyPr/>
            <a:lstStyle/>
            <a:p>
              <a:pPr>
                <a:defRPr/>
              </a:pPr>
              <a:r>
                <a:rPr lang="en-GB">
                  <a:noFill/>
                  <a:latin typeface="Arial" pitchFamily="34" charset="0"/>
                </a:rPr>
                <a:t> </a:t>
              </a:r>
            </a:p>
          </p:txBody>
        </p:sp>
      </p:grpSp>
    </p:spTree>
    <p:extLst>
      <p:ext uri="{BB962C8B-B14F-4D97-AF65-F5344CB8AC3E}">
        <p14:creationId xmlns:p14="http://schemas.microsoft.com/office/powerpoint/2010/main" val="408699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20688"/>
            <a:ext cx="8489879"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Integrated expression-PIN networks in cancer</a:t>
            </a:r>
            <a:endParaRPr lang="en-GB" dirty="0">
              <a:effectLst>
                <a:outerShdw blurRad="38100" dist="38100" dir="2700000" algn="tl">
                  <a:srgbClr val="000000">
                    <a:alpha val="43137"/>
                  </a:srgbClr>
                </a:outerShdw>
              </a:effectLst>
            </a:endParaRPr>
          </a:p>
        </p:txBody>
      </p:sp>
      <p:grpSp>
        <p:nvGrpSpPr>
          <p:cNvPr id="4" name="Group 3"/>
          <p:cNvGrpSpPr/>
          <p:nvPr/>
        </p:nvGrpSpPr>
        <p:grpSpPr>
          <a:xfrm>
            <a:off x="161925" y="1331913"/>
            <a:ext cx="8793163" cy="2120900"/>
            <a:chOff x="161925" y="1331913"/>
            <a:chExt cx="8793163" cy="2120900"/>
          </a:xfrm>
        </p:grpSpPr>
        <p:pic>
          <p:nvPicPr>
            <p:cNvPr id="2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950" y="2178050"/>
              <a:ext cx="1381125" cy="12525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4"/>
            <p:cNvSpPr txBox="1">
              <a:spLocks noChangeArrowheads="1"/>
            </p:cNvSpPr>
            <p:nvPr/>
          </p:nvSpPr>
          <p:spPr bwMode="auto">
            <a:xfrm>
              <a:off x="3640138" y="174625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a:t>Domain Analysis</a:t>
              </a:r>
            </a:p>
          </p:txBody>
        </p:sp>
        <p:pic>
          <p:nvPicPr>
            <p:cNvPr id="2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2669580"/>
              <a:ext cx="1296987" cy="7832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TextBox 6"/>
            <p:cNvSpPr txBox="1">
              <a:spLocks noChangeArrowheads="1"/>
            </p:cNvSpPr>
            <p:nvPr/>
          </p:nvSpPr>
          <p:spPr bwMode="auto">
            <a:xfrm>
              <a:off x="5580063" y="1746250"/>
              <a:ext cx="129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dirty="0"/>
                <a:t>Homology </a:t>
              </a:r>
              <a:r>
                <a:rPr lang="en-GB" i="1" dirty="0" smtClean="0"/>
                <a:t> (common ancestry)</a:t>
              </a:r>
              <a:endParaRPr lang="en-GB" i="1" dirty="0"/>
            </a:p>
          </p:txBody>
        </p:sp>
        <p:pic>
          <p:nvPicPr>
            <p:cNvPr id="2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178050"/>
              <a:ext cx="1368425" cy="12525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 name="TextBox 9"/>
            <p:cNvSpPr txBox="1">
              <a:spLocks noChangeArrowheads="1"/>
            </p:cNvSpPr>
            <p:nvPr/>
          </p:nvSpPr>
          <p:spPr bwMode="auto">
            <a:xfrm>
              <a:off x="2124075" y="17367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i="1" dirty="0" smtClean="0"/>
                <a:t>Experiment</a:t>
              </a:r>
              <a:endParaRPr lang="en-GB" i="1" dirty="0"/>
            </a:p>
          </p:txBody>
        </p:sp>
        <p:pic>
          <p:nvPicPr>
            <p:cNvPr id="30"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50" y="2143125"/>
              <a:ext cx="1347788" cy="1292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 name="TextBox 11"/>
            <p:cNvSpPr txBox="1">
              <a:spLocks noChangeArrowheads="1"/>
            </p:cNvSpPr>
            <p:nvPr/>
          </p:nvSpPr>
          <p:spPr bwMode="auto">
            <a:xfrm>
              <a:off x="161925" y="1484784"/>
              <a:ext cx="1800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i="1" dirty="0" smtClean="0"/>
                <a:t>Normal gene expression</a:t>
              </a:r>
              <a:endParaRPr lang="en-GB" i="1" dirty="0"/>
            </a:p>
          </p:txBody>
        </p:sp>
        <p:pic>
          <p:nvPicPr>
            <p:cNvPr id="32"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288" y="2143125"/>
              <a:ext cx="1347787" cy="1292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 name="TextBox 14"/>
            <p:cNvSpPr txBox="1">
              <a:spLocks noChangeArrowheads="1"/>
            </p:cNvSpPr>
            <p:nvPr/>
          </p:nvSpPr>
          <p:spPr bwMode="auto">
            <a:xfrm>
              <a:off x="7235825" y="1484784"/>
              <a:ext cx="1719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i="1" dirty="0" smtClean="0"/>
                <a:t>Cancer gene expression</a:t>
              </a:r>
              <a:endParaRPr lang="en-GB" i="1" dirty="0"/>
            </a:p>
          </p:txBody>
        </p:sp>
        <p:sp>
          <p:nvSpPr>
            <p:cNvPr id="34" name="Right Brace 33"/>
            <p:cNvSpPr/>
            <p:nvPr/>
          </p:nvSpPr>
          <p:spPr>
            <a:xfrm rot="16200000">
              <a:off x="4124325" y="-644525"/>
              <a:ext cx="757238" cy="4745038"/>
            </a:xfrm>
            <a:prstGeom prst="rightBrace">
              <a:avLst>
                <a:gd name="adj1" fmla="val 0"/>
                <a:gd name="adj2" fmla="val 6762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5" name="TextBox 16"/>
            <p:cNvSpPr txBox="1">
              <a:spLocks noChangeArrowheads="1"/>
            </p:cNvSpPr>
            <p:nvPr/>
          </p:nvSpPr>
          <p:spPr bwMode="auto">
            <a:xfrm>
              <a:off x="2123728" y="1331913"/>
              <a:ext cx="2979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PINs (knowledge &amp; predicted)</a:t>
              </a:r>
            </a:p>
          </p:txBody>
        </p:sp>
      </p:grpSp>
      <p:grpSp>
        <p:nvGrpSpPr>
          <p:cNvPr id="3" name="Group 2"/>
          <p:cNvGrpSpPr/>
          <p:nvPr/>
        </p:nvGrpSpPr>
        <p:grpSpPr>
          <a:xfrm>
            <a:off x="328613" y="3546475"/>
            <a:ext cx="8420100" cy="647700"/>
            <a:chOff x="328613" y="3546475"/>
            <a:chExt cx="8420100" cy="647700"/>
          </a:xfrm>
        </p:grpSpPr>
        <p:sp>
          <p:nvSpPr>
            <p:cNvPr id="36" name="Flowchart: Process 35"/>
            <p:cNvSpPr/>
            <p:nvPr/>
          </p:nvSpPr>
          <p:spPr>
            <a:xfrm>
              <a:off x="2124075" y="3546475"/>
              <a:ext cx="4751388" cy="144463"/>
            </a:xfrm>
            <a:prstGeom prst="flowChartProces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Flowchart: Process 36"/>
            <p:cNvSpPr/>
            <p:nvPr/>
          </p:nvSpPr>
          <p:spPr>
            <a:xfrm>
              <a:off x="328613" y="3546475"/>
              <a:ext cx="1363662" cy="144463"/>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Flowchart: Process 37"/>
            <p:cNvSpPr/>
            <p:nvPr/>
          </p:nvSpPr>
          <p:spPr>
            <a:xfrm>
              <a:off x="7385050" y="3546475"/>
              <a:ext cx="1363663" cy="144463"/>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9" name="Straight Arrow Connector 38"/>
            <p:cNvCxnSpPr>
              <a:stCxn id="37" idx="2"/>
            </p:cNvCxnSpPr>
            <p:nvPr/>
          </p:nvCxnSpPr>
          <p:spPr>
            <a:xfrm>
              <a:off x="1009650" y="3690938"/>
              <a:ext cx="682625" cy="50323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979613" y="3690938"/>
              <a:ext cx="2520950" cy="50323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572000" y="3690938"/>
              <a:ext cx="2447925" cy="50323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164388" y="3690938"/>
              <a:ext cx="830262" cy="50323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63"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6275" y="4364038"/>
            <a:ext cx="2132013" cy="1919287"/>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64" name="Oval 63"/>
          <p:cNvSpPr/>
          <p:nvPr/>
        </p:nvSpPr>
        <p:spPr>
          <a:xfrm>
            <a:off x="1249363" y="4483100"/>
            <a:ext cx="82550" cy="952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5" name="Oval 64"/>
          <p:cNvSpPr/>
          <p:nvPr/>
        </p:nvSpPr>
        <p:spPr>
          <a:xfrm>
            <a:off x="1177925" y="5754688"/>
            <a:ext cx="80963" cy="968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6" name="Oval 65"/>
          <p:cNvSpPr/>
          <p:nvPr/>
        </p:nvSpPr>
        <p:spPr>
          <a:xfrm>
            <a:off x="1898650" y="4843463"/>
            <a:ext cx="80963" cy="952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Oval 66"/>
          <p:cNvSpPr/>
          <p:nvPr/>
        </p:nvSpPr>
        <p:spPr>
          <a:xfrm>
            <a:off x="2411413" y="4699000"/>
            <a:ext cx="82550" cy="968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 name="Oval 67"/>
          <p:cNvSpPr/>
          <p:nvPr/>
        </p:nvSpPr>
        <p:spPr>
          <a:xfrm>
            <a:off x="2257425" y="5275263"/>
            <a:ext cx="82550" cy="952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9" name="Oval 68"/>
          <p:cNvSpPr/>
          <p:nvPr/>
        </p:nvSpPr>
        <p:spPr>
          <a:xfrm>
            <a:off x="1979613" y="5826125"/>
            <a:ext cx="80962" cy="968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0" name="Oval 69"/>
          <p:cNvSpPr/>
          <p:nvPr/>
        </p:nvSpPr>
        <p:spPr>
          <a:xfrm>
            <a:off x="1322388" y="5178425"/>
            <a:ext cx="80962" cy="968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2238" y="4364038"/>
            <a:ext cx="2132012" cy="1919287"/>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2" name="Oval 71"/>
          <p:cNvSpPr/>
          <p:nvPr/>
        </p:nvSpPr>
        <p:spPr>
          <a:xfrm>
            <a:off x="7046913" y="4483100"/>
            <a:ext cx="80962" cy="952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Oval 72"/>
          <p:cNvSpPr/>
          <p:nvPr/>
        </p:nvSpPr>
        <p:spPr>
          <a:xfrm>
            <a:off x="6973888" y="5754688"/>
            <a:ext cx="82550" cy="968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Oval 73"/>
          <p:cNvSpPr/>
          <p:nvPr/>
        </p:nvSpPr>
        <p:spPr>
          <a:xfrm>
            <a:off x="7694613" y="4843463"/>
            <a:ext cx="80962" cy="952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Oval 74"/>
          <p:cNvSpPr/>
          <p:nvPr/>
        </p:nvSpPr>
        <p:spPr>
          <a:xfrm>
            <a:off x="8208963" y="4699000"/>
            <a:ext cx="80962" cy="968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Oval 75"/>
          <p:cNvSpPr/>
          <p:nvPr/>
        </p:nvSpPr>
        <p:spPr>
          <a:xfrm>
            <a:off x="8054975" y="5275263"/>
            <a:ext cx="80963" cy="9525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Oval 76"/>
          <p:cNvSpPr/>
          <p:nvPr/>
        </p:nvSpPr>
        <p:spPr>
          <a:xfrm>
            <a:off x="7775575" y="5826125"/>
            <a:ext cx="82550" cy="968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Oval 77"/>
          <p:cNvSpPr/>
          <p:nvPr/>
        </p:nvSpPr>
        <p:spPr>
          <a:xfrm>
            <a:off x="7118350" y="5178425"/>
            <a:ext cx="82550" cy="968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TextBox 40"/>
          <p:cNvSpPr txBox="1">
            <a:spLocks noChangeArrowheads="1"/>
          </p:cNvSpPr>
          <p:nvPr/>
        </p:nvSpPr>
        <p:spPr bwMode="auto">
          <a:xfrm>
            <a:off x="554037" y="6301740"/>
            <a:ext cx="237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i="1" dirty="0">
                <a:solidFill>
                  <a:srgbClr val="0070C0"/>
                </a:solidFill>
              </a:rPr>
              <a:t>Normal </a:t>
            </a:r>
            <a:r>
              <a:rPr lang="en-GB" b="1" i="1" dirty="0" smtClean="0">
                <a:solidFill>
                  <a:srgbClr val="0070C0"/>
                </a:solidFill>
              </a:rPr>
              <a:t>network</a:t>
            </a:r>
            <a:endParaRPr lang="en-GB" b="1" i="1" dirty="0">
              <a:solidFill>
                <a:srgbClr val="0070C0"/>
              </a:solidFill>
            </a:endParaRPr>
          </a:p>
        </p:txBody>
      </p:sp>
      <p:cxnSp>
        <p:nvCxnSpPr>
          <p:cNvPr id="80" name="Straight Connector 79"/>
          <p:cNvCxnSpPr/>
          <p:nvPr/>
        </p:nvCxnSpPr>
        <p:spPr>
          <a:xfrm>
            <a:off x="7380288" y="4602163"/>
            <a:ext cx="314325" cy="96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159625" y="4530725"/>
            <a:ext cx="76200"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51725" y="4891088"/>
            <a:ext cx="161925" cy="257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96200" y="5211763"/>
            <a:ext cx="331788" cy="111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858125" y="4619625"/>
            <a:ext cx="169863" cy="7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900113" y="4843463"/>
            <a:ext cx="153987" cy="17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1"/>
          <p:cNvSpPr txBox="1">
            <a:spLocks noChangeArrowheads="1"/>
          </p:cNvSpPr>
          <p:nvPr/>
        </p:nvSpPr>
        <p:spPr bwMode="auto">
          <a:xfrm>
            <a:off x="3051175" y="4725144"/>
            <a:ext cx="31765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Which </a:t>
            </a:r>
            <a:r>
              <a:rPr lang="en-GB" dirty="0"/>
              <a:t>local and global network properties best define the cancer phenotype</a:t>
            </a:r>
            <a:r>
              <a:rPr lang="en-GB" dirty="0" smtClean="0"/>
              <a:t>?</a:t>
            </a:r>
            <a:endParaRPr lang="en-GB" dirty="0"/>
          </a:p>
        </p:txBody>
      </p:sp>
      <p:sp>
        <p:nvSpPr>
          <p:cNvPr id="87" name="TextBox 41"/>
          <p:cNvSpPr txBox="1">
            <a:spLocks noChangeArrowheads="1"/>
          </p:cNvSpPr>
          <p:nvPr/>
        </p:nvSpPr>
        <p:spPr bwMode="auto">
          <a:xfrm>
            <a:off x="6546056" y="6289548"/>
            <a:ext cx="1984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i="1" dirty="0">
                <a:solidFill>
                  <a:srgbClr val="FF0000"/>
                </a:solidFill>
              </a:rPr>
              <a:t>Cancer </a:t>
            </a:r>
            <a:r>
              <a:rPr lang="en-GB" b="1" i="1" dirty="0" smtClean="0">
                <a:solidFill>
                  <a:srgbClr val="FF0000"/>
                </a:solidFill>
              </a:rPr>
              <a:t>network</a:t>
            </a:r>
            <a:endParaRPr lang="en-GB" b="1" i="1" dirty="0">
              <a:solidFill>
                <a:srgbClr val="FF0000"/>
              </a:solidFill>
            </a:endParaRPr>
          </a:p>
        </p:txBody>
      </p:sp>
    </p:spTree>
    <p:extLst>
      <p:ext uri="{BB962C8B-B14F-4D97-AF65-F5344CB8AC3E}">
        <p14:creationId xmlns:p14="http://schemas.microsoft.com/office/powerpoint/2010/main" val="205997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28328"/>
            <a:ext cx="8489879"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Advantages of network approaches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351032"/>
            <a:ext cx="8706376" cy="488628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r>
              <a:rPr lang="en-GB" sz="2000" b="1" dirty="0" smtClean="0">
                <a:solidFill>
                  <a:schemeClr val="tx1"/>
                </a:solidFill>
                <a:latin typeface="" pitchFamily="16"/>
              </a:rPr>
              <a:t>Improved interpretation: </a:t>
            </a:r>
            <a:r>
              <a:rPr lang="en-GB" sz="2000" dirty="0" smtClean="0">
                <a:solidFill>
                  <a:schemeClr val="tx1"/>
                </a:solidFill>
                <a:latin typeface="" pitchFamily="16"/>
              </a:rPr>
              <a:t>networks provide a biological context to interpret data like gene expression and copy number. For example, the network approach has uncovered subnetworks whose individual properties help to </a:t>
            </a:r>
            <a:r>
              <a:rPr lang="en-GB" sz="2000" dirty="0" smtClean="0">
                <a:solidFill>
                  <a:schemeClr val="tx1"/>
                </a:solidFill>
                <a:latin typeface="" pitchFamily="16"/>
              </a:rPr>
              <a:t>make predictions about </a:t>
            </a:r>
            <a:r>
              <a:rPr lang="en-GB" sz="2000" dirty="0" smtClean="0">
                <a:solidFill>
                  <a:schemeClr val="tx1"/>
                </a:solidFill>
                <a:latin typeface="" pitchFamily="16"/>
              </a:rPr>
              <a:t>cancer. </a:t>
            </a:r>
          </a:p>
          <a:p>
            <a:pPr marL="800280" lvl="2" indent="0" algn="r">
              <a:buNone/>
            </a:pPr>
            <a:r>
              <a:rPr lang="en-GB" sz="1600" i="1" dirty="0" smtClean="0">
                <a:solidFill>
                  <a:schemeClr val="tx1"/>
                </a:solidFill>
                <a:latin typeface="" pitchFamily="16"/>
              </a:rPr>
              <a:t>Taylor IW Nat Biotech 2009</a:t>
            </a:r>
          </a:p>
          <a:p>
            <a:pPr marL="800280" lvl="2" indent="0" algn="r">
              <a:buNone/>
            </a:pPr>
            <a:r>
              <a:rPr lang="en-GB" sz="1600" i="1" dirty="0" err="1" smtClean="0">
                <a:solidFill>
                  <a:schemeClr val="tx1"/>
                </a:solidFill>
                <a:latin typeface="" pitchFamily="16"/>
              </a:rPr>
              <a:t>Teschendorff</a:t>
            </a:r>
            <a:r>
              <a:rPr lang="en-GB" sz="1600" i="1" dirty="0" smtClean="0">
                <a:solidFill>
                  <a:schemeClr val="tx1"/>
                </a:solidFill>
                <a:latin typeface="" pitchFamily="16"/>
              </a:rPr>
              <a:t> BMC </a:t>
            </a:r>
            <a:r>
              <a:rPr lang="en-GB" sz="1600" i="1" dirty="0" err="1" smtClean="0">
                <a:solidFill>
                  <a:schemeClr val="tx1"/>
                </a:solidFill>
                <a:latin typeface="" pitchFamily="16"/>
              </a:rPr>
              <a:t>Syst</a:t>
            </a:r>
            <a:r>
              <a:rPr lang="en-GB" sz="1600" i="1" dirty="0" smtClean="0">
                <a:solidFill>
                  <a:schemeClr val="tx1"/>
                </a:solidFill>
                <a:latin typeface="" pitchFamily="16"/>
              </a:rPr>
              <a:t> Bio 2010</a:t>
            </a:r>
            <a:endParaRPr lang="da-DK" sz="1600" i="1" dirty="0" smtClean="0"/>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118" y="3429000"/>
            <a:ext cx="3441378" cy="318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330120" y="3284984"/>
            <a:ext cx="4673928" cy="3312368"/>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r>
              <a:rPr lang="en-GB" sz="2000" b="1" dirty="0" smtClean="0">
                <a:solidFill>
                  <a:schemeClr val="tx1"/>
                </a:solidFill>
                <a:latin typeface="" pitchFamily="16"/>
              </a:rPr>
              <a:t>Noise reduction</a:t>
            </a:r>
            <a:r>
              <a:rPr lang="en-GB" sz="2000" dirty="0" smtClean="0">
                <a:solidFill>
                  <a:schemeClr val="tx1"/>
                </a:solidFill>
                <a:latin typeface="" pitchFamily="16"/>
              </a:rPr>
              <a:t>: using the </a:t>
            </a:r>
            <a:r>
              <a:rPr lang="en-GB" sz="2000" dirty="0" err="1" smtClean="0">
                <a:solidFill>
                  <a:schemeClr val="tx1"/>
                </a:solidFill>
                <a:latin typeface="" pitchFamily="16"/>
              </a:rPr>
              <a:t>eigendecomposition</a:t>
            </a:r>
            <a:r>
              <a:rPr lang="en-GB" sz="2000" dirty="0" smtClean="0">
                <a:solidFill>
                  <a:schemeClr val="tx1"/>
                </a:solidFill>
                <a:latin typeface="" pitchFamily="16"/>
              </a:rPr>
              <a:t> of the graph </a:t>
            </a:r>
            <a:r>
              <a:rPr lang="en-GB" sz="2000" dirty="0" err="1">
                <a:solidFill>
                  <a:schemeClr val="tx1"/>
                </a:solidFill>
                <a:latin typeface="" pitchFamily="16"/>
              </a:rPr>
              <a:t>L</a:t>
            </a:r>
            <a:r>
              <a:rPr lang="en-GB" sz="2000" dirty="0" err="1" smtClean="0">
                <a:solidFill>
                  <a:schemeClr val="tx1"/>
                </a:solidFill>
                <a:latin typeface="" pitchFamily="16"/>
              </a:rPr>
              <a:t>aplacian</a:t>
            </a:r>
            <a:r>
              <a:rPr lang="en-GB" sz="2000" dirty="0" smtClean="0">
                <a:solidFill>
                  <a:schemeClr val="tx1"/>
                </a:solidFill>
                <a:latin typeface="" pitchFamily="16"/>
              </a:rPr>
              <a:t> may help remove noise in the data.</a:t>
            </a:r>
          </a:p>
          <a:p>
            <a:pPr marL="800280" lvl="2" indent="0" algn="r">
              <a:buFont typeface="Arial" pitchFamily="34"/>
              <a:buNone/>
            </a:pPr>
            <a:r>
              <a:rPr lang="en-GB" sz="1600" i="1" dirty="0" err="1" smtClean="0"/>
              <a:t>Rapaport</a:t>
            </a:r>
            <a:r>
              <a:rPr lang="en-GB" sz="1600" i="1" dirty="0" smtClean="0"/>
              <a:t> BMC Bioinformatics 2007</a:t>
            </a:r>
            <a:endParaRPr lang="en-GB" sz="1600" dirty="0" smtClean="0">
              <a:solidFill>
                <a:schemeClr val="tx1"/>
              </a:solidFill>
              <a:latin typeface="" pitchFamily="16"/>
            </a:endParaRPr>
          </a:p>
          <a:p>
            <a:r>
              <a:rPr lang="en-GB" sz="2000" b="1" dirty="0" smtClean="0">
                <a:solidFill>
                  <a:schemeClr val="tx1"/>
                </a:solidFill>
                <a:latin typeface="" pitchFamily="16"/>
              </a:rPr>
              <a:t>Improved prognostic models</a:t>
            </a:r>
            <a:r>
              <a:rPr lang="en-GB" sz="2000" dirty="0" smtClean="0">
                <a:solidFill>
                  <a:schemeClr val="tx1"/>
                </a:solidFill>
                <a:latin typeface="" pitchFamily="16"/>
              </a:rPr>
              <a:t>: network allows more robust identification of relevant prognostic markers. </a:t>
            </a:r>
          </a:p>
          <a:p>
            <a:pPr marL="0" indent="0" algn="r">
              <a:buNone/>
            </a:pPr>
            <a:r>
              <a:rPr lang="en-GB" sz="1600" i="1" dirty="0" smtClean="0">
                <a:solidFill>
                  <a:schemeClr val="tx1"/>
                </a:solidFill>
                <a:latin typeface="" pitchFamily="16"/>
              </a:rPr>
              <a:t>Chuang </a:t>
            </a:r>
            <a:r>
              <a:rPr lang="en-GB" sz="1600" i="1" dirty="0" err="1" smtClean="0">
                <a:solidFill>
                  <a:schemeClr val="tx1"/>
                </a:solidFill>
                <a:latin typeface="" pitchFamily="16"/>
              </a:rPr>
              <a:t>Mol</a:t>
            </a:r>
            <a:r>
              <a:rPr lang="en-GB" sz="1600" i="1" dirty="0" smtClean="0">
                <a:solidFill>
                  <a:schemeClr val="tx1"/>
                </a:solidFill>
                <a:latin typeface="" pitchFamily="16"/>
              </a:rPr>
              <a:t> </a:t>
            </a:r>
            <a:r>
              <a:rPr lang="en-GB" sz="1600" i="1" dirty="0" err="1" smtClean="0">
                <a:solidFill>
                  <a:schemeClr val="tx1"/>
                </a:solidFill>
                <a:latin typeface="" pitchFamily="16"/>
              </a:rPr>
              <a:t>Syst</a:t>
            </a:r>
            <a:r>
              <a:rPr lang="en-GB" sz="1600" i="1" dirty="0" smtClean="0">
                <a:solidFill>
                  <a:schemeClr val="tx1"/>
                </a:solidFill>
                <a:latin typeface="" pitchFamily="16"/>
              </a:rPr>
              <a:t> Bio 2007</a:t>
            </a:r>
            <a:endParaRPr lang="en-GB" sz="2000" dirty="0" smtClean="0">
              <a:solidFill>
                <a:schemeClr val="tx1"/>
              </a:solidFill>
              <a:latin typeface="" pitchFamily="16"/>
            </a:endParaRPr>
          </a:p>
        </p:txBody>
      </p:sp>
      <p:sp>
        <p:nvSpPr>
          <p:cNvPr id="7" name="TextBox 1"/>
          <p:cNvSpPr txBox="1">
            <a:spLocks noChangeArrowheads="1"/>
          </p:cNvSpPr>
          <p:nvPr/>
        </p:nvSpPr>
        <p:spPr bwMode="auto">
          <a:xfrm>
            <a:off x="5323457" y="6577607"/>
            <a:ext cx="3929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dirty="0" smtClean="0"/>
              <a:t>% eigenvalues removed</a:t>
            </a:r>
            <a:endParaRPr lang="en-GB" sz="1400" dirty="0"/>
          </a:p>
        </p:txBody>
      </p:sp>
      <p:sp>
        <p:nvSpPr>
          <p:cNvPr id="8" name="TextBox 1"/>
          <p:cNvSpPr txBox="1">
            <a:spLocks noChangeArrowheads="1"/>
          </p:cNvSpPr>
          <p:nvPr/>
        </p:nvSpPr>
        <p:spPr bwMode="auto">
          <a:xfrm rot="16200000">
            <a:off x="3774503" y="4797824"/>
            <a:ext cx="3333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dirty="0" smtClean="0"/>
              <a:t>Incoherency of unsupervised prediction</a:t>
            </a:r>
            <a:endParaRPr lang="en-GB" sz="1400" dirty="0"/>
          </a:p>
        </p:txBody>
      </p:sp>
      <p:sp>
        <p:nvSpPr>
          <p:cNvPr id="9" name="TextBox 8"/>
          <p:cNvSpPr txBox="1">
            <a:spLocks noChangeArrowheads="1"/>
          </p:cNvSpPr>
          <p:nvPr/>
        </p:nvSpPr>
        <p:spPr bwMode="auto">
          <a:xfrm>
            <a:off x="6030040" y="3617729"/>
            <a:ext cx="1584176" cy="1323439"/>
          </a:xfrm>
          <a:prstGeom prst="rect">
            <a:avLst/>
          </a:prstGeom>
          <a:solidFill>
            <a:schemeClr val="bg1">
              <a:lumMod val="50000"/>
              <a:alpha val="13000"/>
            </a:schemeClr>
          </a:solidFill>
          <a:ln w="9525">
            <a:solidFill>
              <a:srgbClr val="FF00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dirty="0" smtClean="0"/>
              <a:t>Data most coherent with 75% of eigenvalues removed</a:t>
            </a:r>
            <a:endParaRPr lang="en-GB" sz="1600" dirty="0"/>
          </a:p>
        </p:txBody>
      </p:sp>
      <p:cxnSp>
        <p:nvCxnSpPr>
          <p:cNvPr id="10" name="Straight Arrow Connector 9"/>
          <p:cNvCxnSpPr>
            <a:stCxn id="9" idx="2"/>
          </p:cNvCxnSpPr>
          <p:nvPr/>
        </p:nvCxnSpPr>
        <p:spPr>
          <a:xfrm>
            <a:off x="6822128" y="4941168"/>
            <a:ext cx="1296144" cy="12241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7740352" y="3632722"/>
            <a:ext cx="1051096" cy="830997"/>
          </a:xfrm>
          <a:prstGeom prst="rect">
            <a:avLst/>
          </a:prstGeom>
          <a:solidFill>
            <a:schemeClr val="bg1">
              <a:lumMod val="50000"/>
              <a:alpha val="13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dirty="0" smtClean="0"/>
              <a:t>Similar random networks</a:t>
            </a:r>
            <a:endParaRPr lang="en-GB" sz="1600" dirty="0"/>
          </a:p>
        </p:txBody>
      </p:sp>
      <p:cxnSp>
        <p:nvCxnSpPr>
          <p:cNvPr id="16" name="Straight Arrow Connector 15"/>
          <p:cNvCxnSpPr>
            <a:stCxn id="15" idx="2"/>
          </p:cNvCxnSpPr>
          <p:nvPr/>
        </p:nvCxnSpPr>
        <p:spPr>
          <a:xfrm flipH="1">
            <a:off x="7999360" y="4463719"/>
            <a:ext cx="266540" cy="9815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907559"/>
            <a:ext cx="9144000"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r>
              <a:rPr lang="en-GB" dirty="0" smtClean="0">
                <a:effectLst>
                  <a:outerShdw blurRad="38100" dist="38100" dir="2700000" algn="tl">
                    <a:srgbClr val="000000">
                      <a:alpha val="43137"/>
                    </a:srgbClr>
                  </a:outerShdw>
                </a:effectLst>
              </a:rPr>
              <a:t>A network approach to improving classification</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593719"/>
            <a:ext cx="8489879" cy="2267329"/>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400" dirty="0" smtClean="0">
                <a:latin typeface="" pitchFamily="16"/>
              </a:rPr>
              <a:t>Chuang et al used the mean expression levels of subnetworks of the PIN as features in a classifier to predict whether breast cancers would spread (metastasize).</a:t>
            </a:r>
          </a:p>
        </p:txBody>
      </p:sp>
      <p:sp>
        <p:nvSpPr>
          <p:cNvPr id="8" name="TextBox 8"/>
          <p:cNvSpPr txBox="1">
            <a:spLocks noChangeArrowheads="1"/>
          </p:cNvSpPr>
          <p:nvPr/>
        </p:nvSpPr>
        <p:spPr bwMode="auto">
          <a:xfrm>
            <a:off x="6444209" y="6553200"/>
            <a:ext cx="2664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smtClean="0"/>
              <a:t>Chuang et al, </a:t>
            </a:r>
            <a:r>
              <a:rPr lang="en-GB" sz="1200" i="1" dirty="0" err="1" smtClean="0"/>
              <a:t>Mol</a:t>
            </a:r>
            <a:r>
              <a:rPr lang="en-GB" sz="1200" i="1" dirty="0" smtClean="0"/>
              <a:t> </a:t>
            </a:r>
            <a:r>
              <a:rPr lang="en-GB" sz="1200" i="1" dirty="0" err="1" smtClean="0"/>
              <a:t>Syst</a:t>
            </a:r>
            <a:r>
              <a:rPr lang="en-GB" sz="1200" i="1" dirty="0" smtClean="0"/>
              <a:t> Bio, 2007</a:t>
            </a:r>
            <a:endParaRPr lang="en-GB" sz="1200" i="1" dirty="0"/>
          </a:p>
        </p:txBody>
      </p:sp>
      <p:grpSp>
        <p:nvGrpSpPr>
          <p:cNvPr id="6" name="Group 5"/>
          <p:cNvGrpSpPr/>
          <p:nvPr/>
        </p:nvGrpSpPr>
        <p:grpSpPr>
          <a:xfrm>
            <a:off x="395536" y="2996952"/>
            <a:ext cx="8568952" cy="3035370"/>
            <a:chOff x="395536" y="3284984"/>
            <a:chExt cx="8568952" cy="3035370"/>
          </a:xfrm>
        </p:grpSpPr>
        <p:sp>
          <p:nvSpPr>
            <p:cNvPr id="9" name="TextBox 1"/>
            <p:cNvSpPr txBox="1">
              <a:spLocks noChangeArrowheads="1"/>
            </p:cNvSpPr>
            <p:nvPr/>
          </p:nvSpPr>
          <p:spPr bwMode="auto">
            <a:xfrm>
              <a:off x="395536" y="3284984"/>
              <a:ext cx="3176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Subnetwork markers</a:t>
              </a:r>
              <a:endParaRPr lang="en-GB"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910" y="3654316"/>
              <a:ext cx="2699792" cy="167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6534" y="5385832"/>
              <a:ext cx="1716543" cy="37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427238" y="4293096"/>
              <a:ext cx="1296144" cy="47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9406" y="3721640"/>
              <a:ext cx="3385655" cy="194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
            <p:cNvSpPr txBox="1">
              <a:spLocks noChangeArrowheads="1"/>
            </p:cNvSpPr>
            <p:nvPr/>
          </p:nvSpPr>
          <p:spPr bwMode="auto">
            <a:xfrm>
              <a:off x="3063080" y="4843026"/>
              <a:ext cx="194833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Build classifier</a:t>
              </a:r>
            </a:p>
            <a:p>
              <a:pPr marL="0" indent="0" algn="ctr" eaLnBrk="1" hangingPunct="1"/>
              <a:r>
                <a:rPr lang="en-GB" dirty="0" smtClean="0"/>
                <a:t>(mean expression levels of subnetwork markers)</a:t>
              </a:r>
              <a:endParaRPr lang="en-GB" dirty="0"/>
            </a:p>
          </p:txBody>
        </p:sp>
        <p:sp>
          <p:nvSpPr>
            <p:cNvPr id="12" name="TextBox 1"/>
            <p:cNvSpPr txBox="1">
              <a:spLocks noChangeArrowheads="1"/>
            </p:cNvSpPr>
            <p:nvPr/>
          </p:nvSpPr>
          <p:spPr bwMode="auto">
            <a:xfrm>
              <a:off x="5083422" y="3437384"/>
              <a:ext cx="3425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Area-Under-Curve performance</a:t>
              </a:r>
              <a:endParaRPr lang="en-GB" dirty="0"/>
            </a:p>
          </p:txBody>
        </p:sp>
        <p:sp>
          <p:nvSpPr>
            <p:cNvPr id="13" name="TextBox 8"/>
            <p:cNvSpPr txBox="1">
              <a:spLocks noChangeArrowheads="1"/>
            </p:cNvSpPr>
            <p:nvPr/>
          </p:nvSpPr>
          <p:spPr bwMode="auto">
            <a:xfrm>
              <a:off x="8251774" y="4721178"/>
              <a:ext cx="712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dirty="0">
                  <a:solidFill>
                    <a:srgbClr val="7030A0"/>
                  </a:solidFill>
                </a:rPr>
                <a:t>Test </a:t>
              </a:r>
              <a:r>
                <a:rPr lang="en-GB" sz="1200" b="1" dirty="0" smtClean="0">
                  <a:solidFill>
                    <a:srgbClr val="7030A0"/>
                  </a:solidFill>
                </a:rPr>
                <a:t>1</a:t>
              </a:r>
            </a:p>
            <a:p>
              <a:pPr eaLnBrk="1" hangingPunct="1"/>
              <a:r>
                <a:rPr lang="en-GB" sz="1200" b="1" dirty="0" smtClean="0">
                  <a:solidFill>
                    <a:srgbClr val="FF00FF"/>
                  </a:solidFill>
                </a:rPr>
                <a:t>Test 2</a:t>
              </a:r>
            </a:p>
          </p:txBody>
        </p:sp>
      </p:grpSp>
      <p:sp>
        <p:nvSpPr>
          <p:cNvPr id="14" name="TextBox 1"/>
          <p:cNvSpPr txBox="1">
            <a:spLocks noChangeArrowheads="1"/>
          </p:cNvSpPr>
          <p:nvPr/>
        </p:nvSpPr>
        <p:spPr bwMode="auto">
          <a:xfrm>
            <a:off x="2939590" y="4063814"/>
            <a:ext cx="2271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Classifier</a:t>
            </a:r>
            <a:endParaRPr lang="en-GB" dirty="0"/>
          </a:p>
        </p:txBody>
      </p:sp>
    </p:spTree>
    <p:extLst>
      <p:ext uri="{BB962C8B-B14F-4D97-AF65-F5344CB8AC3E}">
        <p14:creationId xmlns:p14="http://schemas.microsoft.com/office/powerpoint/2010/main" val="204021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Properties of individual genes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593719"/>
            <a:ext cx="8489879" cy="2123313"/>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000" dirty="0" smtClean="0">
                <a:latin typeface="" pitchFamily="16"/>
              </a:rPr>
              <a:t>Unsurprisingly, simple topological properties of proteins in the PIN have been associated with function.</a:t>
            </a:r>
          </a:p>
          <a:p>
            <a:pPr lvl="0"/>
            <a:r>
              <a:rPr lang="en-GB" sz="2000" dirty="0">
                <a:latin typeface="" pitchFamily="16"/>
              </a:rPr>
              <a:t>In yeast, it was found that betweenness is a more effective indicator of “essentiality” (i.e. the organism either dies or ceases growth without it) than degree. </a:t>
            </a:r>
          </a:p>
        </p:txBody>
      </p:sp>
      <p:grpSp>
        <p:nvGrpSpPr>
          <p:cNvPr id="13" name="Group 12"/>
          <p:cNvGrpSpPr/>
          <p:nvPr/>
        </p:nvGrpSpPr>
        <p:grpSpPr>
          <a:xfrm>
            <a:off x="755576" y="3056550"/>
            <a:ext cx="7597354" cy="3772875"/>
            <a:chOff x="1512168" y="3056550"/>
            <a:chExt cx="7597354" cy="3772875"/>
          </a:xfrm>
        </p:grpSpPr>
        <p:pic>
          <p:nvPicPr>
            <p:cNvPr id="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3" y="3056550"/>
              <a:ext cx="5243873" cy="339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8"/>
            <p:cNvSpPr txBox="1">
              <a:spLocks noChangeArrowheads="1"/>
            </p:cNvSpPr>
            <p:nvPr/>
          </p:nvSpPr>
          <p:spPr bwMode="auto">
            <a:xfrm>
              <a:off x="6228184" y="6553200"/>
              <a:ext cx="288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i="1" dirty="0" smtClean="0"/>
                <a:t>Gerstein et al, </a:t>
              </a:r>
              <a:r>
                <a:rPr lang="en-GB" sz="1200" i="1" dirty="0" err="1" smtClean="0"/>
                <a:t>PLoS</a:t>
              </a:r>
              <a:r>
                <a:rPr lang="en-GB" sz="1200" i="1" dirty="0" smtClean="0"/>
                <a:t> Comp Bio 2007</a:t>
              </a:r>
              <a:endParaRPr lang="en-GB" sz="1200" i="1" dirty="0"/>
            </a:p>
          </p:txBody>
        </p:sp>
        <p:sp>
          <p:nvSpPr>
            <p:cNvPr id="16" name="TextBox 7"/>
            <p:cNvSpPr txBox="1">
              <a:spLocks noChangeArrowheads="1"/>
            </p:cNvSpPr>
            <p:nvPr/>
          </p:nvSpPr>
          <p:spPr bwMode="auto">
            <a:xfrm>
              <a:off x="1512168" y="3933056"/>
              <a:ext cx="219573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smtClean="0"/>
                <a:t>The protein CAK1P in yeast, an essential, but low-degree protein of high betweenness.</a:t>
              </a:r>
              <a:endParaRPr lang="en-GB" dirty="0"/>
            </a:p>
          </p:txBody>
        </p:sp>
        <p:cxnSp>
          <p:nvCxnSpPr>
            <p:cNvPr id="17" name="Straight Arrow Connector 16"/>
            <p:cNvCxnSpPr/>
            <p:nvPr/>
          </p:nvCxnSpPr>
          <p:spPr>
            <a:xfrm flipV="1">
              <a:off x="6714132" y="4654300"/>
              <a:ext cx="162124" cy="9349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7"/>
            <p:cNvSpPr txBox="1">
              <a:spLocks noChangeArrowheads="1"/>
            </p:cNvSpPr>
            <p:nvPr/>
          </p:nvSpPr>
          <p:spPr bwMode="auto">
            <a:xfrm>
              <a:off x="6228184" y="5640532"/>
              <a:ext cx="10978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smtClean="0"/>
                <a:t>CAK1P</a:t>
              </a:r>
              <a:endParaRPr lang="en-GB" dirty="0"/>
            </a:p>
          </p:txBody>
        </p:sp>
      </p:grpSp>
    </p:spTree>
    <p:extLst>
      <p:ext uri="{BB962C8B-B14F-4D97-AF65-F5344CB8AC3E}">
        <p14:creationId xmlns:p14="http://schemas.microsoft.com/office/powerpoint/2010/main" val="81927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20688"/>
            <a:ext cx="8489879"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Properties of individual genes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340768"/>
            <a:ext cx="8489879" cy="1691265"/>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400" dirty="0" smtClean="0">
                <a:latin typeface="" pitchFamily="16"/>
              </a:rPr>
              <a:t>By representing the structure of the network near a protein in terms of some of the different possible sub-networks containing it (viewed as sub-networks of the PIN), it is possible to predict the protein’s function.</a:t>
            </a:r>
          </a:p>
        </p:txBody>
      </p:sp>
      <p:sp>
        <p:nvSpPr>
          <p:cNvPr id="52" name="TextBox 8"/>
          <p:cNvSpPr txBox="1">
            <a:spLocks noChangeArrowheads="1"/>
          </p:cNvSpPr>
          <p:nvPr/>
        </p:nvSpPr>
        <p:spPr bwMode="auto">
          <a:xfrm>
            <a:off x="5940152" y="6553200"/>
            <a:ext cx="31683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err="1" smtClean="0"/>
              <a:t>Kuchalev</a:t>
            </a:r>
            <a:r>
              <a:rPr lang="en-GB" sz="1200" i="1" dirty="0" smtClean="0"/>
              <a:t> et al, J R </a:t>
            </a:r>
            <a:r>
              <a:rPr lang="en-GB" sz="1200" i="1" dirty="0" err="1" smtClean="0"/>
              <a:t>Soc</a:t>
            </a:r>
            <a:r>
              <a:rPr lang="en-GB" sz="1200" i="1" dirty="0" smtClean="0"/>
              <a:t> Interface 2010</a:t>
            </a:r>
            <a:endParaRPr lang="en-GB" sz="1200" i="1" dirty="0"/>
          </a:p>
        </p:txBody>
      </p:sp>
      <p:grpSp>
        <p:nvGrpSpPr>
          <p:cNvPr id="19" name="Group 18"/>
          <p:cNvGrpSpPr/>
          <p:nvPr/>
        </p:nvGrpSpPr>
        <p:grpSpPr>
          <a:xfrm>
            <a:off x="395536" y="2852936"/>
            <a:ext cx="8424936" cy="3744416"/>
            <a:chOff x="395536" y="2708920"/>
            <a:chExt cx="8424936" cy="3744416"/>
          </a:xfrm>
        </p:grpSpPr>
        <p:sp>
          <p:nvSpPr>
            <p:cNvPr id="7" name="TextBox 1"/>
            <p:cNvSpPr txBox="1">
              <a:spLocks noChangeArrowheads="1"/>
            </p:cNvSpPr>
            <p:nvPr/>
          </p:nvSpPr>
          <p:spPr bwMode="auto">
            <a:xfrm>
              <a:off x="395536" y="5530006"/>
              <a:ext cx="22714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Pick a subset of the set of networks (graphs)</a:t>
              </a:r>
              <a:endParaRPr lang="en-GB" dirty="0"/>
            </a:p>
          </p:txBody>
        </p:sp>
        <p:sp>
          <p:nvSpPr>
            <p:cNvPr id="10" name="TextBox 1"/>
            <p:cNvSpPr txBox="1">
              <a:spLocks noChangeArrowheads="1"/>
            </p:cNvSpPr>
            <p:nvPr/>
          </p:nvSpPr>
          <p:spPr bwMode="auto">
            <a:xfrm>
              <a:off x="6804890" y="4008599"/>
              <a:ext cx="2015582" cy="2308324"/>
            </a:xfrm>
            <a:prstGeom prst="rect">
              <a:avLst/>
            </a:prstGeom>
            <a:solidFill>
              <a:schemeClr val="bg1">
                <a:lumMod val="50000"/>
                <a:alpha val="35000"/>
              </a:schemeClr>
            </a:solidFill>
            <a:ln w="25400">
              <a:solidFill>
                <a:srgbClr val="000000"/>
              </a:solidFill>
              <a:miter lim="800000"/>
              <a:headEnd/>
              <a:tailEnd/>
            </a:ln>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Predict what sort of thing the protein does: e.g. aid in killing the cell, fix the DNA, communicate between cells, etc.</a:t>
              </a:r>
              <a:endParaRPr lang="en-GB" dirty="0"/>
            </a:p>
          </p:txBody>
        </p:sp>
        <p:pic>
          <p:nvPicPr>
            <p:cNvPr id="2052" name="Picture 4" descr="http://toppgene.cchmc.org/files/GO.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0628" y="2708920"/>
              <a:ext cx="1877194" cy="12539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627784" y="2924944"/>
              <a:ext cx="2592288" cy="3254814"/>
              <a:chOff x="2843808" y="2852936"/>
              <a:chExt cx="2592288" cy="3254814"/>
            </a:xfrm>
          </p:grpSpPr>
          <p:sp>
            <p:nvSpPr>
              <p:cNvPr id="4" name="Right Arrow 3"/>
              <p:cNvSpPr/>
              <p:nvPr/>
            </p:nvSpPr>
            <p:spPr>
              <a:xfrm>
                <a:off x="3564530" y="4675721"/>
                <a:ext cx="1152128" cy="429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1"/>
              <p:cNvSpPr txBox="1">
                <a:spLocks noChangeArrowheads="1"/>
              </p:cNvSpPr>
              <p:nvPr/>
            </p:nvSpPr>
            <p:spPr bwMode="auto">
              <a:xfrm>
                <a:off x="2843808" y="5153643"/>
                <a:ext cx="25922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sz="1400" dirty="0" smtClean="0"/>
                  <a:t>Compute the number of copies of each of these networks that include your protein of interest</a:t>
                </a:r>
                <a:endParaRPr lang="en-GB" sz="1400" dirty="0"/>
              </a:p>
            </p:txBody>
          </p:sp>
          <p:grpSp>
            <p:nvGrpSpPr>
              <p:cNvPr id="2063" name="Group 2062"/>
              <p:cNvGrpSpPr/>
              <p:nvPr/>
            </p:nvGrpSpPr>
            <p:grpSpPr>
              <a:xfrm>
                <a:off x="3132803" y="2852936"/>
                <a:ext cx="2169686" cy="1755584"/>
                <a:chOff x="3924891" y="2686335"/>
                <a:chExt cx="2169686" cy="1755584"/>
              </a:xfrm>
            </p:grpSpPr>
            <p:sp>
              <p:nvSpPr>
                <p:cNvPr id="13" name="Oval 12"/>
                <p:cNvSpPr/>
                <p:nvPr/>
              </p:nvSpPr>
              <p:spPr>
                <a:xfrm>
                  <a:off x="4446082" y="3461283"/>
                  <a:ext cx="216024" cy="216024"/>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530438" y="3045353"/>
                  <a:ext cx="216024" cy="21602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932682" y="3388389"/>
                  <a:ext cx="216024" cy="21602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078080" y="387224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924891" y="346175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412988" y="334933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a:stCxn id="16" idx="7"/>
                  <a:endCxn id="13" idx="3"/>
                </p:cNvCxnSpPr>
                <p:nvPr/>
              </p:nvCxnSpPr>
              <p:spPr>
                <a:xfrm flipV="1">
                  <a:off x="4262468" y="3645671"/>
                  <a:ext cx="215250" cy="25820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2"/>
                  <a:endCxn id="13" idx="7"/>
                </p:cNvCxnSpPr>
                <p:nvPr/>
              </p:nvCxnSpPr>
              <p:spPr>
                <a:xfrm flipH="1" flipV="1">
                  <a:off x="4630470" y="3492919"/>
                  <a:ext cx="302212" cy="348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4"/>
                  <a:endCxn id="13" idx="0"/>
                </p:cNvCxnSpPr>
                <p:nvPr/>
              </p:nvCxnSpPr>
              <p:spPr>
                <a:xfrm flipH="1">
                  <a:off x="4554094" y="3261377"/>
                  <a:ext cx="84356" cy="19990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7" idx="6"/>
                  <a:endCxn id="13" idx="2"/>
                </p:cNvCxnSpPr>
                <p:nvPr/>
              </p:nvCxnSpPr>
              <p:spPr>
                <a:xfrm flipV="1">
                  <a:off x="4140915" y="3569295"/>
                  <a:ext cx="305167" cy="47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5"/>
                  <a:endCxn id="15" idx="0"/>
                </p:cNvCxnSpPr>
                <p:nvPr/>
              </p:nvCxnSpPr>
              <p:spPr>
                <a:xfrm>
                  <a:off x="4714826" y="3229741"/>
                  <a:ext cx="325868" cy="15864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5" idx="6"/>
                  <a:endCxn id="18" idx="2"/>
                </p:cNvCxnSpPr>
                <p:nvPr/>
              </p:nvCxnSpPr>
              <p:spPr>
                <a:xfrm flipV="1">
                  <a:off x="5148706" y="3457349"/>
                  <a:ext cx="264282" cy="390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TextBox 1"/>
                <p:cNvSpPr txBox="1">
                  <a:spLocks noChangeArrowheads="1"/>
                </p:cNvSpPr>
                <p:nvPr/>
              </p:nvSpPr>
              <p:spPr bwMode="auto">
                <a:xfrm>
                  <a:off x="5086786" y="3980254"/>
                  <a:ext cx="1007791" cy="461665"/>
                </a:xfrm>
                <a:prstGeom prst="rect">
                  <a:avLst/>
                </a:prstGeom>
                <a:solidFill>
                  <a:schemeClr val="bg1">
                    <a:lumMod val="50000"/>
                    <a:alpha val="35000"/>
                  </a:schemeClr>
                </a:solidFill>
                <a:ln w="15875">
                  <a:solidFill>
                    <a:schemeClr val="tx1"/>
                  </a:solidFill>
                </a:ln>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sz="1200" dirty="0" smtClean="0"/>
                    <a:t>Protein of </a:t>
                  </a:r>
                </a:p>
                <a:p>
                  <a:pPr marL="0" indent="0" algn="ctr" eaLnBrk="1" hangingPunct="1"/>
                  <a:r>
                    <a:rPr lang="en-GB" sz="1200" dirty="0" smtClean="0"/>
                    <a:t>interest</a:t>
                  </a:r>
                  <a:endParaRPr lang="en-GB" sz="1200" dirty="0"/>
                </a:p>
              </p:txBody>
            </p:sp>
            <p:cxnSp>
              <p:nvCxnSpPr>
                <p:cNvPr id="2059" name="Straight Arrow Connector 2058"/>
                <p:cNvCxnSpPr>
                  <a:stCxn id="44" idx="1"/>
                </p:cNvCxnSpPr>
                <p:nvPr/>
              </p:nvCxnSpPr>
              <p:spPr>
                <a:xfrm flipH="1" flipV="1">
                  <a:off x="4660068" y="3677779"/>
                  <a:ext cx="426718" cy="53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0" name="Oval 2059"/>
                <p:cNvSpPr/>
                <p:nvPr/>
              </p:nvSpPr>
              <p:spPr>
                <a:xfrm>
                  <a:off x="4262468" y="2924944"/>
                  <a:ext cx="1018379" cy="947297"/>
                </a:xfrm>
                <a:prstGeom prst="ellipse">
                  <a:avLst/>
                </a:prstGeom>
                <a:solidFill>
                  <a:schemeClr val="bg1">
                    <a:lumMod val="50000"/>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1"/>
                <p:cNvSpPr txBox="1">
                  <a:spLocks noChangeArrowheads="1"/>
                </p:cNvSpPr>
                <p:nvPr/>
              </p:nvSpPr>
              <p:spPr bwMode="auto">
                <a:xfrm>
                  <a:off x="5211321" y="2780928"/>
                  <a:ext cx="36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a:t>
                  </a:r>
                  <a:endParaRPr lang="en-GB" dirty="0"/>
                </a:p>
              </p:txBody>
            </p:sp>
            <p:pic>
              <p:nvPicPr>
                <p:cNvPr id="2062"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9386" y="2686335"/>
                  <a:ext cx="468187" cy="58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5"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143" y="3159415"/>
              <a:ext cx="2246833" cy="225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3263161"/>
              <a:ext cx="519131" cy="218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uble Bracket 10"/>
            <p:cNvSpPr/>
            <p:nvPr/>
          </p:nvSpPr>
          <p:spPr>
            <a:xfrm>
              <a:off x="5472100" y="3204202"/>
              <a:ext cx="612068" cy="2219573"/>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1"/>
            <p:cNvSpPr txBox="1">
              <a:spLocks noChangeArrowheads="1"/>
            </p:cNvSpPr>
            <p:nvPr/>
          </p:nvSpPr>
          <p:spPr bwMode="auto">
            <a:xfrm>
              <a:off x="5472100" y="3204203"/>
              <a:ext cx="6120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sz="2400" dirty="0" smtClean="0"/>
                <a:t>5</a:t>
              </a:r>
            </a:p>
            <a:p>
              <a:pPr marL="0" indent="0" algn="ctr" eaLnBrk="1" hangingPunct="1"/>
              <a:r>
                <a:rPr lang="en-GB" sz="2400" dirty="0" smtClean="0"/>
                <a:t>2</a:t>
              </a:r>
            </a:p>
            <a:p>
              <a:pPr marL="0" indent="0" algn="ctr" eaLnBrk="1" hangingPunct="1"/>
              <a:r>
                <a:rPr lang="en-GB" sz="2400" dirty="0" smtClean="0"/>
                <a:t>8</a:t>
              </a:r>
            </a:p>
            <a:p>
              <a:pPr marL="0" indent="0" algn="ctr" eaLnBrk="1" hangingPunct="1"/>
              <a:r>
                <a:rPr lang="en-GB" sz="2400" dirty="0" smtClean="0"/>
                <a:t>2</a:t>
              </a:r>
            </a:p>
            <a:p>
              <a:pPr marL="0" indent="0" algn="ctr" eaLnBrk="1" hangingPunct="1"/>
              <a:r>
                <a:rPr lang="en-GB" sz="2400" dirty="0" smtClean="0"/>
                <a:t>0</a:t>
              </a:r>
            </a:p>
            <a:p>
              <a:pPr marL="0" indent="0" algn="ctr" eaLnBrk="1" hangingPunct="1"/>
              <a:r>
                <a:rPr lang="en-GB" sz="2400" dirty="0"/>
                <a:t>5</a:t>
              </a:r>
            </a:p>
          </p:txBody>
        </p:sp>
        <p:sp>
          <p:nvSpPr>
            <p:cNvPr id="36" name="Right Arrow 35"/>
            <p:cNvSpPr/>
            <p:nvPr/>
          </p:nvSpPr>
          <p:spPr>
            <a:xfrm>
              <a:off x="5189026" y="5445224"/>
              <a:ext cx="1615864" cy="601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1"/>
            <p:cNvSpPr txBox="1">
              <a:spLocks noChangeArrowheads="1"/>
            </p:cNvSpPr>
            <p:nvPr/>
          </p:nvSpPr>
          <p:spPr bwMode="auto">
            <a:xfrm>
              <a:off x="4823207" y="5561436"/>
              <a:ext cx="2271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Classifier</a:t>
              </a:r>
              <a:endParaRPr lang="en-GB" dirty="0"/>
            </a:p>
          </p:txBody>
        </p:sp>
      </p:grpSp>
    </p:spTree>
    <p:extLst>
      <p:ext uri="{BB962C8B-B14F-4D97-AF65-F5344CB8AC3E}">
        <p14:creationId xmlns:p14="http://schemas.microsoft.com/office/powerpoint/2010/main" val="295284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20688"/>
            <a:ext cx="8489879"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Dynamics on the PIN</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268760"/>
            <a:ext cx="8489879" cy="252028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400" dirty="0" smtClean="0">
                <a:latin typeface="" pitchFamily="16"/>
              </a:rPr>
              <a:t>Given weights on either the vertices (genes) or edges (interactions) in the PIN, there are several natural constructions giving rise to random walks.</a:t>
            </a:r>
          </a:p>
          <a:p>
            <a:pPr lvl="0"/>
            <a:r>
              <a:rPr lang="en-GB" sz="2400" dirty="0" err="1" smtClean="0">
                <a:latin typeface="" pitchFamily="16"/>
              </a:rPr>
              <a:t>Komurov</a:t>
            </a:r>
            <a:r>
              <a:rPr lang="en-GB" sz="2400" dirty="0" smtClean="0">
                <a:latin typeface="" pitchFamily="16"/>
              </a:rPr>
              <a:t> used the invariant measures (after adjustment) of walks coming directly from the expression-PIN to understand </a:t>
            </a:r>
            <a:r>
              <a:rPr lang="en-GB" sz="2400" dirty="0"/>
              <a:t>response to DNA </a:t>
            </a:r>
            <a:r>
              <a:rPr lang="en-GB" sz="2400" dirty="0" smtClean="0"/>
              <a:t>damage.</a:t>
            </a:r>
            <a:endParaRPr lang="en-GB" sz="2400" dirty="0" smtClean="0">
              <a:latin typeface="" pitchFamily="16"/>
            </a:endParaRPr>
          </a:p>
        </p:txBody>
      </p:sp>
      <p:sp>
        <p:nvSpPr>
          <p:cNvPr id="5" name="TextBox 8"/>
          <p:cNvSpPr txBox="1">
            <a:spLocks noChangeArrowheads="1"/>
          </p:cNvSpPr>
          <p:nvPr/>
        </p:nvSpPr>
        <p:spPr bwMode="auto">
          <a:xfrm>
            <a:off x="5940152" y="6553200"/>
            <a:ext cx="31683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err="1" smtClean="0"/>
              <a:t>Komurov</a:t>
            </a:r>
            <a:r>
              <a:rPr lang="en-GB" sz="1200" i="1" dirty="0" smtClean="0"/>
              <a:t> et al, </a:t>
            </a:r>
            <a:r>
              <a:rPr lang="en-GB" sz="1200" i="1" dirty="0" err="1" smtClean="0"/>
              <a:t>PLoS</a:t>
            </a:r>
            <a:r>
              <a:rPr lang="en-GB" sz="1200" i="1" dirty="0" smtClean="0"/>
              <a:t> Comp Bio 2010</a:t>
            </a:r>
            <a:endParaRPr lang="en-GB" sz="1200" i="1" dirty="0"/>
          </a:p>
        </p:txBody>
      </p:sp>
      <p:grpSp>
        <p:nvGrpSpPr>
          <p:cNvPr id="4" name="Group 3"/>
          <p:cNvGrpSpPr/>
          <p:nvPr/>
        </p:nvGrpSpPr>
        <p:grpSpPr>
          <a:xfrm>
            <a:off x="1115616" y="3645024"/>
            <a:ext cx="6924452" cy="2935043"/>
            <a:chOff x="1115616" y="3645024"/>
            <a:chExt cx="6924452" cy="2935043"/>
          </a:xfrm>
        </p:grpSpPr>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5816" y="3645024"/>
              <a:ext cx="5124252" cy="293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1115616" y="4437112"/>
              <a:ext cx="20162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Invariant measure re-scaled to avoid great bias towards hubs</a:t>
              </a:r>
              <a:endParaRPr lang="en-GB" dirty="0"/>
            </a:p>
          </p:txBody>
        </p:sp>
      </p:grpSp>
    </p:spTree>
    <p:extLst>
      <p:ext uri="{BB962C8B-B14F-4D97-AF65-F5344CB8AC3E}">
        <p14:creationId xmlns:p14="http://schemas.microsoft.com/office/powerpoint/2010/main" val="145222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Motivation</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620001"/>
            <a:ext cx="8489879" cy="2961128"/>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r>
              <a:rPr lang="en-GB" sz="2000" dirty="0" smtClean="0">
                <a:solidFill>
                  <a:schemeClr val="tx1"/>
                </a:solidFill>
                <a:latin typeface="Arial" pitchFamily="34" charset="0"/>
                <a:cs typeface="Arial" pitchFamily="34" charset="0"/>
              </a:rPr>
              <a:t>Want to find a new framework to find genes responsible for “driving” cancers.</a:t>
            </a:r>
          </a:p>
          <a:p>
            <a:pPr lvl="0"/>
            <a:r>
              <a:rPr lang="en-GB" sz="2000" dirty="0">
                <a:solidFill>
                  <a:schemeClr val="tx1"/>
                </a:solidFill>
                <a:latin typeface="Arial" pitchFamily="34" charset="0"/>
                <a:cs typeface="Arial" pitchFamily="34" charset="0"/>
              </a:rPr>
              <a:t>At present rather little is known that distinguishes generic normal tissue cells and cancerous cells at the systems level, in particular of protein-interactions and </a:t>
            </a:r>
            <a:r>
              <a:rPr lang="en-GB" sz="2000" dirty="0" smtClean="0">
                <a:solidFill>
                  <a:schemeClr val="tx1"/>
                </a:solidFill>
                <a:latin typeface="Arial" pitchFamily="34" charset="0"/>
                <a:cs typeface="Arial" pitchFamily="34" charset="0"/>
              </a:rPr>
              <a:t>expression </a:t>
            </a:r>
            <a:r>
              <a:rPr lang="en-GB" sz="2000" dirty="0">
                <a:solidFill>
                  <a:schemeClr val="tx1"/>
                </a:solidFill>
                <a:latin typeface="Arial" pitchFamily="34" charset="0"/>
                <a:cs typeface="Arial" pitchFamily="34" charset="0"/>
              </a:rPr>
              <a:t>(mRNA)</a:t>
            </a:r>
            <a:r>
              <a:rPr lang="en-GB" sz="2000" dirty="0" smtClean="0">
                <a:solidFill>
                  <a:schemeClr val="tx1"/>
                </a:solidFill>
                <a:latin typeface="Arial" pitchFamily="34" charset="0"/>
                <a:cs typeface="Arial" pitchFamily="34" charset="0"/>
              </a:rPr>
              <a:t> </a:t>
            </a:r>
            <a:r>
              <a:rPr lang="en-GB" sz="2000" dirty="0">
                <a:solidFill>
                  <a:schemeClr val="tx1"/>
                </a:solidFill>
                <a:latin typeface="Arial" pitchFamily="34" charset="0"/>
                <a:cs typeface="Arial" pitchFamily="34" charset="0"/>
              </a:rPr>
              <a:t>levels</a:t>
            </a:r>
            <a:r>
              <a:rPr lang="en-GB" sz="2000" dirty="0" smtClean="0">
                <a:solidFill>
                  <a:schemeClr val="tx1"/>
                </a:solidFill>
                <a:latin typeface="Arial" pitchFamily="34" charset="0"/>
                <a:cs typeface="Arial" pitchFamily="34" charset="0"/>
              </a:rPr>
              <a:t>.</a:t>
            </a:r>
          </a:p>
          <a:p>
            <a:r>
              <a:rPr lang="en-GB" sz="2000" dirty="0" smtClean="0">
                <a:solidFill>
                  <a:schemeClr val="tx1"/>
                </a:solidFill>
                <a:latin typeface="Arial" pitchFamily="34" charset="0"/>
                <a:cs typeface="Arial" pitchFamily="34" charset="0"/>
              </a:rPr>
              <a:t>We </a:t>
            </a:r>
            <a:r>
              <a:rPr lang="en-GB" sz="2000" dirty="0">
                <a:solidFill>
                  <a:schemeClr val="tx1"/>
                </a:solidFill>
                <a:latin typeface="Arial" pitchFamily="34" charset="0"/>
                <a:cs typeface="Arial" pitchFamily="34" charset="0"/>
              </a:rPr>
              <a:t>investigate this by looking to see if changes in the information content across various notions of what might be called “molecular entropy” </a:t>
            </a:r>
            <a:r>
              <a:rPr lang="en-GB" sz="2000" dirty="0" smtClean="0">
                <a:solidFill>
                  <a:schemeClr val="tx1"/>
                </a:solidFill>
                <a:latin typeface="Arial" pitchFamily="34" charset="0"/>
                <a:cs typeface="Arial" pitchFamily="34" charset="0"/>
              </a:rPr>
              <a:t>to distinguish </a:t>
            </a:r>
            <a:r>
              <a:rPr lang="en-GB" sz="2000" dirty="0">
                <a:solidFill>
                  <a:schemeClr val="tx1"/>
                </a:solidFill>
                <a:latin typeface="Arial" pitchFamily="34" charset="0"/>
                <a:cs typeface="Arial" pitchFamily="34" charset="0"/>
              </a:rPr>
              <a:t>normal and cancer tissues</a:t>
            </a:r>
            <a:r>
              <a:rPr lang="en-GB" sz="2000" dirty="0" smtClean="0">
                <a:solidFill>
                  <a:schemeClr val="tx1"/>
                </a:solidFill>
                <a:latin typeface="Arial" pitchFamily="34" charset="0"/>
                <a:cs typeface="Arial" pitchFamily="34" charset="0"/>
              </a:rPr>
              <a:t>.</a:t>
            </a:r>
          </a:p>
        </p:txBody>
      </p:sp>
      <p:sp>
        <p:nvSpPr>
          <p:cNvPr id="4" name="Title 3"/>
          <p:cNvSpPr txBox="1">
            <a:spLocks noGrp="1"/>
          </p:cNvSpPr>
          <p:nvPr>
            <p:ph type="title" idx="4294967295"/>
          </p:nvPr>
        </p:nvSpPr>
        <p:spPr>
          <a:xfrm>
            <a:off x="360" y="-10800"/>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t>2. Entropy in Gene Expression</a:t>
            </a:r>
          </a:p>
        </p:txBody>
      </p:sp>
      <p:grpSp>
        <p:nvGrpSpPr>
          <p:cNvPr id="5" name="Group 4"/>
          <p:cNvGrpSpPr/>
          <p:nvPr/>
        </p:nvGrpSpPr>
        <p:grpSpPr>
          <a:xfrm>
            <a:off x="2195736" y="4448193"/>
            <a:ext cx="4752528" cy="1792040"/>
            <a:chOff x="1907704" y="4365104"/>
            <a:chExt cx="5254464" cy="1981305"/>
          </a:xfrm>
        </p:grpSpPr>
        <p:pic>
          <p:nvPicPr>
            <p:cNvPr id="3074" name="Picture 2" descr="http://www.gwc.maricopa.edu/class/bio202/Respiratory/Normal_25X_1.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4365104"/>
              <a:ext cx="2628000" cy="19813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adiology.casereports.net/index.php/rcr/article/viewFile/181/469/29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168" y="4365104"/>
              <a:ext cx="2628000" cy="1980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1"/>
          <p:cNvSpPr txBox="1">
            <a:spLocks noChangeArrowheads="1"/>
          </p:cNvSpPr>
          <p:nvPr/>
        </p:nvSpPr>
        <p:spPr bwMode="auto">
          <a:xfrm>
            <a:off x="2376103" y="6239052"/>
            <a:ext cx="2016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sz="1400" dirty="0" smtClean="0"/>
              <a:t>Normal lung tissue</a:t>
            </a:r>
            <a:endParaRPr lang="en-GB" sz="1400" dirty="0"/>
          </a:p>
        </p:txBody>
      </p:sp>
      <p:sp>
        <p:nvSpPr>
          <p:cNvPr id="9" name="TextBox 1"/>
          <p:cNvSpPr txBox="1">
            <a:spLocks noChangeArrowheads="1"/>
          </p:cNvSpPr>
          <p:nvPr/>
        </p:nvSpPr>
        <p:spPr bwMode="auto">
          <a:xfrm>
            <a:off x="4751672" y="6239053"/>
            <a:ext cx="2016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sz="1400" dirty="0" smtClean="0"/>
              <a:t>Cancerous lung tissue</a:t>
            </a:r>
            <a:endParaRPr lang="en-GB"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A random walk on the PIN</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620000"/>
            <a:ext cx="8489879" cy="4545719"/>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r>
              <a:rPr lang="en-GB" dirty="0" smtClean="0">
                <a:latin typeface="Arial" pitchFamily="34" charset="0"/>
                <a:cs typeface="Arial" pitchFamily="34" charset="0"/>
              </a:rPr>
              <a:t>Given interacting proteins </a:t>
            </a:r>
            <a:r>
              <a:rPr lang="en-GB" i="1" dirty="0" err="1">
                <a:latin typeface="Times New Roman" pitchFamily="18" charset="0"/>
                <a:cs typeface="Times New Roman" pitchFamily="18" charset="0"/>
              </a:rPr>
              <a:t>i</a:t>
            </a:r>
            <a:r>
              <a:rPr lang="en-GB" dirty="0" smtClean="0">
                <a:latin typeface="Arial" pitchFamily="34" charset="0"/>
                <a:cs typeface="Arial" pitchFamily="34" charset="0"/>
              </a:rPr>
              <a:t> and </a:t>
            </a:r>
            <a:r>
              <a:rPr lang="en-GB" i="1" dirty="0" smtClean="0">
                <a:latin typeface="Times New Roman" pitchFamily="18" charset="0"/>
                <a:cs typeface="Times New Roman" pitchFamily="18" charset="0"/>
              </a:rPr>
              <a:t>j</a:t>
            </a:r>
            <a:r>
              <a:rPr lang="en-GB" dirty="0" smtClean="0">
                <a:latin typeface="Arial" pitchFamily="34" charset="0"/>
                <a:cs typeface="Arial" pitchFamily="34" charset="0"/>
              </a:rPr>
              <a:t>, their correlation </a:t>
            </a:r>
            <a:r>
              <a:rPr lang="en-GB" i="1" dirty="0" err="1" smtClean="0">
                <a:latin typeface="Times New Roman" pitchFamily="18" charset="0"/>
                <a:cs typeface="Times New Roman" pitchFamily="18" charset="0"/>
              </a:rPr>
              <a:t>C</a:t>
            </a:r>
            <a:r>
              <a:rPr lang="en-GB" i="1" baseline="-25000" dirty="0" err="1" smtClean="0">
                <a:latin typeface="Times New Roman" pitchFamily="18" charset="0"/>
                <a:cs typeface="Times New Roman" pitchFamily="18" charset="0"/>
              </a:rPr>
              <a:t>ij</a:t>
            </a:r>
            <a:r>
              <a:rPr lang="en-GB" dirty="0" smtClean="0">
                <a:latin typeface="Arial" pitchFamily="34" charset="0"/>
                <a:cs typeface="Arial" pitchFamily="34" charset="0"/>
              </a:rPr>
              <a:t> across samples of a given phenotype gives a weight on the edge between them. </a:t>
            </a:r>
          </a:p>
          <a:p>
            <a:r>
              <a:rPr lang="en-GB" dirty="0" smtClean="0">
                <a:latin typeface="Arial" pitchFamily="34" charset="0"/>
                <a:cs typeface="Arial" pitchFamily="34" charset="0"/>
              </a:rPr>
              <a:t>Scaling this to be non-negative, as </a:t>
            </a:r>
            <a:r>
              <a:rPr lang="en-GB" i="1" dirty="0" err="1" smtClean="0">
                <a:latin typeface="Times New Roman" pitchFamily="18" charset="0"/>
                <a:cs typeface="Times New Roman" pitchFamily="18" charset="0"/>
              </a:rPr>
              <a:t>w</a:t>
            </a:r>
            <a:r>
              <a:rPr lang="en-GB" i="1" baseline="-25000" dirty="0" err="1" smtClean="0">
                <a:latin typeface="Times New Roman" pitchFamily="18" charset="0"/>
                <a:cs typeface="Times New Roman" pitchFamily="18" charset="0"/>
              </a:rPr>
              <a:t>ij</a:t>
            </a:r>
            <a:r>
              <a:rPr lang="en-GB" dirty="0" smtClean="0">
                <a:latin typeface="Times New Roman" pitchFamily="18" charset="0"/>
                <a:cs typeface="Times New Roman" pitchFamily="18" charset="0"/>
              </a:rPr>
              <a:t> = (1+</a:t>
            </a:r>
            <a:r>
              <a:rPr lang="en-GB" i="1" dirty="0">
                <a:latin typeface="Times New Roman" pitchFamily="18" charset="0"/>
                <a:cs typeface="Times New Roman" pitchFamily="18" charset="0"/>
              </a:rPr>
              <a:t> </a:t>
            </a:r>
            <a:r>
              <a:rPr lang="en-GB" i="1" dirty="0" err="1">
                <a:latin typeface="Times New Roman" pitchFamily="18" charset="0"/>
                <a:cs typeface="Times New Roman" pitchFamily="18" charset="0"/>
              </a:rPr>
              <a:t>C</a:t>
            </a:r>
            <a:r>
              <a:rPr lang="en-GB" i="1" baseline="-25000" dirty="0" err="1">
                <a:latin typeface="Times New Roman" pitchFamily="18" charset="0"/>
                <a:cs typeface="Times New Roman" pitchFamily="18" charset="0"/>
              </a:rPr>
              <a:t>ij</a:t>
            </a:r>
            <a:r>
              <a:rPr lang="en-GB" dirty="0" smtClean="0">
                <a:latin typeface="Times New Roman" pitchFamily="18" charset="0"/>
                <a:cs typeface="Times New Roman" pitchFamily="18" charset="0"/>
              </a:rPr>
              <a:t>)/2</a:t>
            </a:r>
            <a:r>
              <a:rPr lang="en-GB" dirty="0" smtClean="0">
                <a:latin typeface="Arial" pitchFamily="34" charset="0"/>
                <a:cs typeface="Arial" pitchFamily="34" charset="0"/>
              </a:rPr>
              <a:t> (or perhaps |</a:t>
            </a:r>
            <a:r>
              <a:rPr lang="en-GB" i="1" dirty="0" err="1" smtClean="0">
                <a:latin typeface="Times New Roman" pitchFamily="18" charset="0"/>
                <a:cs typeface="Times New Roman" pitchFamily="18" charset="0"/>
              </a:rPr>
              <a:t>C</a:t>
            </a:r>
            <a:r>
              <a:rPr lang="en-GB" i="1" baseline="-25000" dirty="0" err="1" smtClean="0">
                <a:latin typeface="Times New Roman" pitchFamily="18" charset="0"/>
                <a:cs typeface="Times New Roman" pitchFamily="18" charset="0"/>
              </a:rPr>
              <a:t>ij</a:t>
            </a:r>
            <a:r>
              <a:rPr lang="en-GB" dirty="0" smtClean="0">
                <a:latin typeface="Arial" pitchFamily="34" charset="0"/>
                <a:cs typeface="Arial" pitchFamily="34" charset="0"/>
              </a:rPr>
              <a:t>|), we obtain a random walk on the PIN by normalizing to obtain a probability </a:t>
            </a:r>
            <a:r>
              <a:rPr lang="en-GB" i="1" dirty="0" err="1" smtClean="0">
                <a:latin typeface="Times New Roman" pitchFamily="18" charset="0"/>
                <a:cs typeface="Times New Roman" pitchFamily="18" charset="0"/>
              </a:rPr>
              <a:t>p</a:t>
            </a:r>
            <a:r>
              <a:rPr lang="en-GB" i="1" baseline="-25000" dirty="0" err="1" smtClean="0">
                <a:latin typeface="Times New Roman" pitchFamily="18" charset="0"/>
                <a:cs typeface="Times New Roman" pitchFamily="18" charset="0"/>
              </a:rPr>
              <a:t>ij</a:t>
            </a:r>
            <a:r>
              <a:rPr lang="en-GB" dirty="0" smtClean="0">
                <a:latin typeface="Arial" pitchFamily="34" charset="0"/>
                <a:cs typeface="Arial" pitchFamily="34" charset="0"/>
              </a:rPr>
              <a:t> of walking from </a:t>
            </a:r>
            <a:r>
              <a:rPr lang="en-GB" i="1" dirty="0" err="1" smtClean="0">
                <a:latin typeface="Times New Roman" pitchFamily="18" charset="0"/>
                <a:cs typeface="Times New Roman" pitchFamily="18" charset="0"/>
              </a:rPr>
              <a:t>i</a:t>
            </a:r>
            <a:r>
              <a:rPr lang="en-GB" dirty="0" smtClean="0">
                <a:latin typeface="Arial" pitchFamily="34" charset="0"/>
                <a:cs typeface="Arial" pitchFamily="34" charset="0"/>
              </a:rPr>
              <a:t> to </a:t>
            </a:r>
            <a:r>
              <a:rPr lang="en-GB" i="1" dirty="0" smtClean="0">
                <a:latin typeface="Times New Roman" pitchFamily="18" charset="0"/>
                <a:cs typeface="Times New Roman" pitchFamily="18" charset="0"/>
              </a:rPr>
              <a:t>j</a:t>
            </a:r>
          </a:p>
        </p:txBody>
      </p:sp>
      <p:pic>
        <p:nvPicPr>
          <p:cNvPr id="1126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5816" y="4957836"/>
            <a:ext cx="54864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p:cNvGrpSpPr/>
          <p:nvPr/>
        </p:nvGrpSpPr>
        <p:grpSpPr>
          <a:xfrm>
            <a:off x="1187624" y="4941168"/>
            <a:ext cx="1342622" cy="1551312"/>
            <a:chOff x="1227138" y="3576638"/>
            <a:chExt cx="1342622" cy="1551312"/>
          </a:xfrm>
        </p:grpSpPr>
        <p:sp>
          <p:nvSpPr>
            <p:cNvPr id="37" name="Oval 8"/>
            <p:cNvSpPr>
              <a:spLocks noChangeArrowheads="1"/>
            </p:cNvSpPr>
            <p:nvPr/>
          </p:nvSpPr>
          <p:spPr bwMode="auto">
            <a:xfrm>
              <a:off x="1379538" y="3576638"/>
              <a:ext cx="228600" cy="228600"/>
            </a:xfrm>
            <a:prstGeom prst="ellipse">
              <a:avLst/>
            </a:prstGeom>
            <a:solidFill>
              <a:srgbClr val="1302F0"/>
            </a:solidFill>
            <a:ln w="9525" algn="ctr">
              <a:solidFill>
                <a:schemeClr val="tx1"/>
              </a:solidFill>
              <a:round/>
              <a:headEnd/>
              <a:tailEnd/>
            </a:ln>
          </p:spPr>
          <p:txBody>
            <a:bodyPr/>
            <a:lstStyle/>
            <a:p>
              <a:endParaRPr lang="en-GB"/>
            </a:p>
          </p:txBody>
        </p:sp>
        <p:sp>
          <p:nvSpPr>
            <p:cNvPr id="38" name="Oval 9"/>
            <p:cNvSpPr>
              <a:spLocks noChangeArrowheads="1"/>
            </p:cNvSpPr>
            <p:nvPr/>
          </p:nvSpPr>
          <p:spPr bwMode="auto">
            <a:xfrm>
              <a:off x="1608138" y="4033838"/>
              <a:ext cx="228600" cy="228600"/>
            </a:xfrm>
            <a:prstGeom prst="ellipse">
              <a:avLst/>
            </a:prstGeom>
            <a:solidFill>
              <a:srgbClr val="0066FF"/>
            </a:solidFill>
            <a:ln w="9525" algn="ctr">
              <a:solidFill>
                <a:schemeClr val="tx1"/>
              </a:solidFill>
              <a:round/>
              <a:headEnd/>
              <a:tailEnd/>
            </a:ln>
          </p:spPr>
          <p:txBody>
            <a:bodyPr/>
            <a:lstStyle/>
            <a:p>
              <a:endParaRPr lang="en-GB"/>
            </a:p>
          </p:txBody>
        </p:sp>
        <p:sp>
          <p:nvSpPr>
            <p:cNvPr id="39" name="Oval 10"/>
            <p:cNvSpPr>
              <a:spLocks noChangeArrowheads="1"/>
            </p:cNvSpPr>
            <p:nvPr/>
          </p:nvSpPr>
          <p:spPr bwMode="auto">
            <a:xfrm>
              <a:off x="1989138" y="3652838"/>
              <a:ext cx="228600" cy="228600"/>
            </a:xfrm>
            <a:prstGeom prst="ellipse">
              <a:avLst/>
            </a:prstGeom>
            <a:solidFill>
              <a:srgbClr val="1302F0"/>
            </a:solidFill>
            <a:ln w="9525" algn="ctr">
              <a:solidFill>
                <a:schemeClr val="tx1"/>
              </a:solidFill>
              <a:round/>
              <a:headEnd/>
              <a:tailEnd/>
            </a:ln>
          </p:spPr>
          <p:txBody>
            <a:bodyPr/>
            <a:lstStyle/>
            <a:p>
              <a:endParaRPr lang="en-GB"/>
            </a:p>
          </p:txBody>
        </p:sp>
        <p:sp>
          <p:nvSpPr>
            <p:cNvPr id="40" name="Oval 11"/>
            <p:cNvSpPr>
              <a:spLocks noChangeArrowheads="1"/>
            </p:cNvSpPr>
            <p:nvPr/>
          </p:nvSpPr>
          <p:spPr bwMode="auto">
            <a:xfrm>
              <a:off x="2141538" y="4262438"/>
              <a:ext cx="228600" cy="228600"/>
            </a:xfrm>
            <a:prstGeom prst="ellipse">
              <a:avLst/>
            </a:prstGeom>
            <a:solidFill>
              <a:srgbClr val="1302F0"/>
            </a:solidFill>
            <a:ln w="9525" algn="ctr">
              <a:solidFill>
                <a:schemeClr val="tx1"/>
              </a:solidFill>
              <a:round/>
              <a:headEnd/>
              <a:tailEnd/>
            </a:ln>
          </p:spPr>
          <p:txBody>
            <a:bodyPr/>
            <a:lstStyle/>
            <a:p>
              <a:endParaRPr lang="en-GB"/>
            </a:p>
          </p:txBody>
        </p:sp>
        <p:sp>
          <p:nvSpPr>
            <p:cNvPr id="41" name="Oval 12"/>
            <p:cNvSpPr>
              <a:spLocks noChangeArrowheads="1"/>
            </p:cNvSpPr>
            <p:nvPr/>
          </p:nvSpPr>
          <p:spPr bwMode="auto">
            <a:xfrm>
              <a:off x="1227138" y="4414838"/>
              <a:ext cx="228600" cy="228600"/>
            </a:xfrm>
            <a:prstGeom prst="ellipse">
              <a:avLst/>
            </a:prstGeom>
            <a:solidFill>
              <a:srgbClr val="1302F0"/>
            </a:solidFill>
            <a:ln w="9525" algn="ctr">
              <a:solidFill>
                <a:schemeClr val="tx1"/>
              </a:solidFill>
              <a:round/>
              <a:headEnd/>
              <a:tailEnd/>
            </a:ln>
          </p:spPr>
          <p:txBody>
            <a:bodyPr/>
            <a:lstStyle/>
            <a:p>
              <a:endParaRPr lang="en-GB"/>
            </a:p>
          </p:txBody>
        </p:sp>
        <p:sp>
          <p:nvSpPr>
            <p:cNvPr id="42" name="Oval 13"/>
            <p:cNvSpPr>
              <a:spLocks noChangeArrowheads="1"/>
            </p:cNvSpPr>
            <p:nvPr/>
          </p:nvSpPr>
          <p:spPr bwMode="auto">
            <a:xfrm>
              <a:off x="1684338" y="4719638"/>
              <a:ext cx="228600" cy="228600"/>
            </a:xfrm>
            <a:prstGeom prst="ellipse">
              <a:avLst/>
            </a:prstGeom>
            <a:solidFill>
              <a:srgbClr val="1302F0"/>
            </a:solidFill>
            <a:ln w="9525" algn="ctr">
              <a:solidFill>
                <a:schemeClr val="tx1"/>
              </a:solidFill>
              <a:round/>
              <a:headEnd/>
              <a:tailEnd/>
            </a:ln>
          </p:spPr>
          <p:txBody>
            <a:bodyPr/>
            <a:lstStyle/>
            <a:p>
              <a:endParaRPr lang="en-GB"/>
            </a:p>
          </p:txBody>
        </p:sp>
        <p:cxnSp>
          <p:nvCxnSpPr>
            <p:cNvPr id="43" name="Straight Connector 15"/>
            <p:cNvCxnSpPr>
              <a:cxnSpLocks noChangeShapeType="1"/>
              <a:stCxn id="37" idx="4"/>
              <a:endCxn id="41" idx="0"/>
            </p:cNvCxnSpPr>
            <p:nvPr/>
          </p:nvCxnSpPr>
          <p:spPr bwMode="auto">
            <a:xfrm rot="5400000">
              <a:off x="1112838" y="4033838"/>
              <a:ext cx="609600" cy="15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 name="Straight Connector 20"/>
            <p:cNvCxnSpPr>
              <a:cxnSpLocks noChangeShapeType="1"/>
              <a:stCxn id="41" idx="7"/>
              <a:endCxn id="38" idx="3"/>
            </p:cNvCxnSpPr>
            <p:nvPr/>
          </p:nvCxnSpPr>
          <p:spPr bwMode="auto">
            <a:xfrm rot="5400000" flipH="1" flipV="1">
              <a:off x="1422400" y="4229100"/>
              <a:ext cx="219075" cy="219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5" name="Straight Connector 22"/>
            <p:cNvCxnSpPr>
              <a:cxnSpLocks noChangeShapeType="1"/>
              <a:endCxn id="40" idx="2"/>
            </p:cNvCxnSpPr>
            <p:nvPr/>
          </p:nvCxnSpPr>
          <p:spPr bwMode="auto">
            <a:xfrm>
              <a:off x="1836738" y="4229100"/>
              <a:ext cx="304800" cy="1476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26"/>
            <p:cNvCxnSpPr>
              <a:cxnSpLocks noChangeShapeType="1"/>
              <a:stCxn id="38" idx="4"/>
              <a:endCxn id="42" idx="0"/>
            </p:cNvCxnSpPr>
            <p:nvPr/>
          </p:nvCxnSpPr>
          <p:spPr bwMode="auto">
            <a:xfrm rot="16200000" flipH="1">
              <a:off x="1531938" y="4452938"/>
              <a:ext cx="4572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28"/>
            <p:cNvCxnSpPr>
              <a:cxnSpLocks noChangeShapeType="1"/>
              <a:stCxn id="38" idx="7"/>
              <a:endCxn id="39" idx="3"/>
            </p:cNvCxnSpPr>
            <p:nvPr/>
          </p:nvCxnSpPr>
          <p:spPr bwMode="auto">
            <a:xfrm rot="5400000" flipH="1" flipV="1">
              <a:off x="1803400" y="3848100"/>
              <a:ext cx="219075" cy="219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34"/>
            <p:cNvCxnSpPr>
              <a:cxnSpLocks noChangeShapeType="1"/>
              <a:stCxn id="42" idx="7"/>
              <a:endCxn id="40" idx="3"/>
            </p:cNvCxnSpPr>
            <p:nvPr/>
          </p:nvCxnSpPr>
          <p:spPr bwMode="auto">
            <a:xfrm rot="5400000" flipH="1" flipV="1">
              <a:off x="1879600" y="4457700"/>
              <a:ext cx="295275" cy="2952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9" name="TextBox 48"/>
            <p:cNvSpPr txBox="1">
              <a:spLocks noRot="1" noChangeAspect="1" noMove="1" noResize="1" noEditPoints="1" noAdjustHandles="1" noChangeArrowheads="1" noChangeShapeType="1" noTextEdit="1"/>
            </p:cNvSpPr>
            <p:nvPr/>
          </p:nvSpPr>
          <p:spPr>
            <a:xfrm>
              <a:off x="1857674" y="4758618"/>
              <a:ext cx="228600" cy="369332"/>
            </a:xfrm>
            <a:prstGeom prst="rect">
              <a:avLst/>
            </a:prstGeom>
            <a:blipFill rotWithShape="1">
              <a:blip r:embed="rId4"/>
              <a:stretch>
                <a:fillRect r="-10811"/>
              </a:stretch>
            </a:blipFill>
          </p:spPr>
          <p:txBody>
            <a:bodyPr/>
            <a:lstStyle/>
            <a:p>
              <a:pPr>
                <a:defRPr/>
              </a:pPr>
              <a:r>
                <a:rPr lang="en-GB">
                  <a:noFill/>
                  <a:latin typeface="Arial" pitchFamily="34" charset="0"/>
                </a:rPr>
                <a:t> </a:t>
              </a:r>
            </a:p>
          </p:txBody>
        </p:sp>
        <p:sp>
          <p:nvSpPr>
            <p:cNvPr id="50" name="TextBox 49"/>
            <p:cNvSpPr txBox="1">
              <a:spLocks noRot="1" noChangeAspect="1" noMove="1" noResize="1" noEditPoints="1" noAdjustHandles="1" noChangeArrowheads="1" noChangeShapeType="1" noTextEdit="1"/>
            </p:cNvSpPr>
            <p:nvPr/>
          </p:nvSpPr>
          <p:spPr>
            <a:xfrm>
              <a:off x="2341160" y="4201548"/>
              <a:ext cx="228600" cy="369332"/>
            </a:xfrm>
            <a:prstGeom prst="rect">
              <a:avLst/>
            </a:prstGeom>
            <a:blipFill rotWithShape="1">
              <a:blip r:embed="rId5"/>
              <a:stretch>
                <a:fillRect l="-5263" r="-26316" b="-13115"/>
              </a:stretch>
            </a:blipFill>
          </p:spPr>
          <p:txBody>
            <a:bodyPr/>
            <a:lstStyle/>
            <a:p>
              <a:pPr>
                <a:defRPr/>
              </a:pPr>
              <a:r>
                <a:rPr lang="en-GB">
                  <a:noFill/>
                  <a:latin typeface="Arial" pitchFamily="34" charset="0"/>
                </a:rPr>
                <a:t> </a:t>
              </a:r>
            </a:p>
          </p:txBody>
        </p:sp>
        <p:sp>
          <p:nvSpPr>
            <p:cNvPr id="51" name="TextBox 50"/>
            <p:cNvSpPr txBox="1">
              <a:spLocks noRot="1" noChangeAspect="1" noMove="1" noResize="1" noEditPoints="1" noAdjustHandles="1" noChangeArrowheads="1" noChangeShapeType="1" noTextEdit="1"/>
            </p:cNvSpPr>
            <p:nvPr/>
          </p:nvSpPr>
          <p:spPr>
            <a:xfrm>
              <a:off x="1847154" y="4527374"/>
              <a:ext cx="691074" cy="391646"/>
            </a:xfrm>
            <a:prstGeom prst="rect">
              <a:avLst/>
            </a:prstGeom>
            <a:blipFill rotWithShape="1">
              <a:blip r:embed="rId6"/>
              <a:stretch>
                <a:fillRect b="-7813"/>
              </a:stretch>
            </a:blipFill>
          </p:spPr>
          <p:txBody>
            <a:bodyPr/>
            <a:lstStyle/>
            <a:p>
              <a:pPr>
                <a:defRPr/>
              </a:pPr>
              <a:r>
                <a:rPr lang="en-GB">
                  <a:noFill/>
                  <a:latin typeface="Arial" pitchFamily="34" charset="0"/>
                </a:rPr>
                <a:t> </a:t>
              </a:r>
            </a:p>
          </p:txBody>
        </p:sp>
      </p:grpSp>
    </p:spTree>
    <p:extLst>
      <p:ext uri="{BB962C8B-B14F-4D97-AF65-F5344CB8AC3E}">
        <p14:creationId xmlns:p14="http://schemas.microsoft.com/office/powerpoint/2010/main" val="11922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The choice of walk</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620001"/>
            <a:ext cx="8489879" cy="2889119"/>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r>
              <a:rPr lang="en-GB" sz="2400" dirty="0" smtClean="0">
                <a:latin typeface="Arial" pitchFamily="34" charset="0"/>
                <a:cs typeface="Arial" pitchFamily="34" charset="0"/>
              </a:rPr>
              <a:t>With the choice of edge weight </a:t>
            </a:r>
            <a:r>
              <a:rPr lang="en-GB" sz="2400" i="1" dirty="0" err="1">
                <a:latin typeface="Times New Roman" pitchFamily="18" charset="0"/>
                <a:cs typeface="Times New Roman" pitchFamily="18" charset="0"/>
              </a:rPr>
              <a:t>w</a:t>
            </a:r>
            <a:r>
              <a:rPr lang="en-GB" sz="2400" i="1" baseline="-25000" dirty="0" err="1">
                <a:latin typeface="Times New Roman" pitchFamily="18" charset="0"/>
                <a:cs typeface="Times New Roman" pitchFamily="18" charset="0"/>
              </a:rPr>
              <a:t>ij</a:t>
            </a:r>
            <a:r>
              <a:rPr lang="en-GB" sz="2400" dirty="0">
                <a:latin typeface="Times New Roman" pitchFamily="18" charset="0"/>
                <a:cs typeface="Times New Roman" pitchFamily="18" charset="0"/>
              </a:rPr>
              <a:t> = (1+</a:t>
            </a:r>
            <a:r>
              <a:rPr lang="en-GB" sz="2400" i="1" dirty="0">
                <a:latin typeface="Times New Roman" pitchFamily="18" charset="0"/>
                <a:cs typeface="Times New Roman" pitchFamily="18" charset="0"/>
              </a:rPr>
              <a:t> </a:t>
            </a:r>
            <a:r>
              <a:rPr lang="en-GB" sz="2400" i="1" dirty="0" err="1">
                <a:latin typeface="Times New Roman" pitchFamily="18" charset="0"/>
                <a:cs typeface="Times New Roman" pitchFamily="18" charset="0"/>
              </a:rPr>
              <a:t>C</a:t>
            </a:r>
            <a:r>
              <a:rPr lang="en-GB" sz="2400" i="1" baseline="-25000" dirty="0" err="1">
                <a:latin typeface="Times New Roman" pitchFamily="18" charset="0"/>
                <a:cs typeface="Times New Roman" pitchFamily="18" charset="0"/>
              </a:rPr>
              <a:t>ij</a:t>
            </a:r>
            <a:r>
              <a:rPr lang="en-GB" sz="2400" dirty="0">
                <a:latin typeface="Times New Roman" pitchFamily="18" charset="0"/>
                <a:cs typeface="Times New Roman" pitchFamily="18" charset="0"/>
              </a:rPr>
              <a:t>)/2</a:t>
            </a:r>
            <a:r>
              <a:rPr lang="en-GB" sz="2400" dirty="0" smtClean="0">
                <a:latin typeface="Arial" pitchFamily="34" charset="0"/>
                <a:cs typeface="Arial" pitchFamily="34" charset="0"/>
              </a:rPr>
              <a:t> we force the random walk to flow like information would flow through the system; in the direction of signal transduction paths and away from inactive or possibly inhibitory interactions. </a:t>
            </a:r>
          </a:p>
          <a:p>
            <a:r>
              <a:rPr lang="en-GB" sz="2400" dirty="0" smtClean="0">
                <a:solidFill>
                  <a:schemeClr val="tx1"/>
                </a:solidFill>
                <a:latin typeface="Arial" pitchFamily="34" charset="0"/>
                <a:cs typeface="Arial" pitchFamily="34" charset="0"/>
              </a:rPr>
              <a:t>The choice of edge weight </a:t>
            </a:r>
            <a:r>
              <a:rPr lang="en-GB" sz="2400" i="1" dirty="0" err="1">
                <a:solidFill>
                  <a:schemeClr val="tx1"/>
                </a:solidFill>
                <a:latin typeface="Times New Roman" pitchFamily="18" charset="0"/>
                <a:cs typeface="Times New Roman" pitchFamily="18" charset="0"/>
              </a:rPr>
              <a:t>w</a:t>
            </a:r>
            <a:r>
              <a:rPr lang="en-GB" sz="2400" i="1" baseline="-25000" dirty="0" err="1">
                <a:solidFill>
                  <a:schemeClr val="tx1"/>
                </a:solidFill>
                <a:latin typeface="Times New Roman" pitchFamily="18" charset="0"/>
                <a:cs typeface="Times New Roman" pitchFamily="18" charset="0"/>
              </a:rPr>
              <a:t>ij</a:t>
            </a:r>
            <a:r>
              <a:rPr lang="en-GB" sz="2400" dirty="0">
                <a:solidFill>
                  <a:schemeClr val="tx1"/>
                </a:solidFill>
                <a:latin typeface="Times New Roman" pitchFamily="18" charset="0"/>
                <a:cs typeface="Times New Roman" pitchFamily="18" charset="0"/>
              </a:rPr>
              <a:t> = </a:t>
            </a:r>
            <a:r>
              <a:rPr lang="en-GB" sz="2400" dirty="0" smtClean="0">
                <a:solidFill>
                  <a:schemeClr val="tx1"/>
                </a:solidFill>
                <a:latin typeface="Arial" pitchFamily="34" charset="0"/>
                <a:cs typeface="Arial" pitchFamily="34" charset="0"/>
              </a:rPr>
              <a:t>|</a:t>
            </a:r>
            <a:r>
              <a:rPr lang="en-GB" sz="2400" i="1" dirty="0" err="1" smtClean="0">
                <a:solidFill>
                  <a:schemeClr val="tx1"/>
                </a:solidFill>
                <a:latin typeface="Times New Roman" pitchFamily="18" charset="0"/>
                <a:cs typeface="Times New Roman" pitchFamily="18" charset="0"/>
              </a:rPr>
              <a:t>C</a:t>
            </a:r>
            <a:r>
              <a:rPr lang="en-GB" sz="2400" i="1" baseline="-25000" dirty="0" err="1" smtClean="0">
                <a:solidFill>
                  <a:schemeClr val="tx1"/>
                </a:solidFill>
                <a:latin typeface="Times New Roman" pitchFamily="18" charset="0"/>
                <a:cs typeface="Times New Roman" pitchFamily="18" charset="0"/>
              </a:rPr>
              <a:t>ij</a:t>
            </a:r>
            <a:r>
              <a:rPr lang="en-GB" sz="2400" dirty="0" smtClean="0">
                <a:solidFill>
                  <a:schemeClr val="tx1"/>
                </a:solidFill>
                <a:latin typeface="Arial" pitchFamily="34" charset="0"/>
                <a:cs typeface="Arial" pitchFamily="34" charset="0"/>
              </a:rPr>
              <a:t>| is also valid, but treats inhibition and activation equally. </a:t>
            </a:r>
          </a:p>
        </p:txBody>
      </p:sp>
      <p:pic>
        <p:nvPicPr>
          <p:cNvPr id="4" name="Picture 3" descr="nm1208-1315-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271" y="4077072"/>
            <a:ext cx="4248529" cy="263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urved Connector 5"/>
          <p:cNvCxnSpPr/>
          <p:nvPr/>
        </p:nvCxnSpPr>
        <p:spPr>
          <a:xfrm rot="16200000" flipH="1">
            <a:off x="3563888" y="5013176"/>
            <a:ext cx="2088232" cy="792088"/>
          </a:xfrm>
          <a:prstGeom prst="curvedConnector3">
            <a:avLst/>
          </a:prstGeom>
          <a:ln w="88900">
            <a:solidFill>
              <a:schemeClr val="accent1">
                <a:shade val="95000"/>
                <a:satMod val="105000"/>
                <a:alpha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16200000" flipH="1">
            <a:off x="4119560" y="4488727"/>
            <a:ext cx="2057009" cy="1872208"/>
          </a:xfrm>
          <a:prstGeom prst="curvedConnector3">
            <a:avLst>
              <a:gd name="adj1" fmla="val 47629"/>
            </a:avLst>
          </a:prstGeom>
          <a:ln w="88900">
            <a:solidFill>
              <a:schemeClr val="accent1">
                <a:shade val="95000"/>
                <a:satMod val="105000"/>
                <a:alpha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quot;No&quot; Symbol 14"/>
          <p:cNvSpPr/>
          <p:nvPr/>
        </p:nvSpPr>
        <p:spPr>
          <a:xfrm>
            <a:off x="3635896" y="5535982"/>
            <a:ext cx="947120" cy="917354"/>
          </a:xfrm>
          <a:prstGeom prst="noSmoking">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
          <p:cNvSpPr txBox="1">
            <a:spLocks noChangeArrowheads="1"/>
          </p:cNvSpPr>
          <p:nvPr/>
        </p:nvSpPr>
        <p:spPr bwMode="auto">
          <a:xfrm>
            <a:off x="1940520" y="4365104"/>
            <a:ext cx="2271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solidFill>
                  <a:srgbClr val="0070C0"/>
                </a:solidFill>
              </a:rPr>
              <a:t>Information flow in direction of signal</a:t>
            </a:r>
            <a:endParaRPr lang="en-GB" dirty="0">
              <a:solidFill>
                <a:srgbClr val="0070C0"/>
              </a:solidFill>
            </a:endParaRPr>
          </a:p>
        </p:txBody>
      </p:sp>
      <p:sp>
        <p:nvSpPr>
          <p:cNvPr id="17" name="TextBox 1"/>
          <p:cNvSpPr txBox="1">
            <a:spLocks noChangeArrowheads="1"/>
          </p:cNvSpPr>
          <p:nvPr/>
        </p:nvSpPr>
        <p:spPr bwMode="auto">
          <a:xfrm>
            <a:off x="1652488" y="5951021"/>
            <a:ext cx="2271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solidFill>
                  <a:srgbClr val="FF0000"/>
                </a:solidFill>
              </a:rPr>
              <a:t>Flow blocked by inhibitory interaction</a:t>
            </a:r>
            <a:endParaRPr lang="en-GB" dirty="0">
              <a:solidFill>
                <a:srgbClr val="FF0000"/>
              </a:solidFill>
            </a:endParaRPr>
          </a:p>
        </p:txBody>
      </p:sp>
    </p:spTree>
    <p:extLst>
      <p:ext uri="{BB962C8B-B14F-4D97-AF65-F5344CB8AC3E}">
        <p14:creationId xmlns:p14="http://schemas.microsoft.com/office/powerpoint/2010/main" val="365293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Contents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593719"/>
            <a:ext cx="8489879" cy="2843393"/>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514350" lvl="0" indent="-514350">
              <a:buFont typeface="+mj-lt"/>
              <a:buAutoNum type="arabicPeriod"/>
            </a:pPr>
            <a:r>
              <a:rPr lang="en-GB" dirty="0" smtClean="0">
                <a:latin typeface="" pitchFamily="16"/>
              </a:rPr>
              <a:t>Cancer research in the 21</a:t>
            </a:r>
            <a:r>
              <a:rPr lang="en-GB" baseline="30000" dirty="0" smtClean="0">
                <a:latin typeface="" pitchFamily="16"/>
              </a:rPr>
              <a:t>st</a:t>
            </a:r>
            <a:r>
              <a:rPr lang="en-GB" dirty="0" smtClean="0">
                <a:latin typeface="" pitchFamily="16"/>
              </a:rPr>
              <a:t> century</a:t>
            </a:r>
          </a:p>
          <a:p>
            <a:pPr marL="514350" lvl="0" indent="-514350">
              <a:buFont typeface="+mj-lt"/>
              <a:buAutoNum type="arabicPeriod"/>
            </a:pPr>
            <a:r>
              <a:rPr lang="en-GB" dirty="0" smtClean="0">
                <a:latin typeface="" pitchFamily="16"/>
              </a:rPr>
              <a:t>Entropy in gene expression</a:t>
            </a:r>
            <a:endParaRPr lang="en-GB" dirty="0">
              <a:latin typeface="" pitchFamily="16"/>
            </a:endParaRPr>
          </a:p>
          <a:p>
            <a:pPr marL="514350" lvl="0" indent="-514350">
              <a:buFont typeface="+mj-lt"/>
              <a:buAutoNum type="arabicPeriod"/>
            </a:pPr>
            <a:r>
              <a:rPr lang="en-GB" dirty="0" smtClean="0">
                <a:latin typeface="" pitchFamily="16"/>
              </a:rPr>
              <a:t>Entropy in copy number</a:t>
            </a:r>
          </a:p>
          <a:p>
            <a:pPr marL="514350" lvl="0" indent="-514350">
              <a:buFont typeface="+mj-lt"/>
              <a:buAutoNum type="arabicPeriod"/>
            </a:pPr>
            <a:r>
              <a:rPr lang="en-GB" dirty="0" smtClean="0">
                <a:latin typeface="" pitchFamily="16"/>
              </a:rPr>
              <a:t>Conclusions</a:t>
            </a:r>
            <a:endParaRPr lang="en-GB" dirty="0">
              <a:latin typeface="" pitchFamily="16"/>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034" y="3645024"/>
            <a:ext cx="2220094" cy="299246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136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92696"/>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Molecular entropy</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405137"/>
            <a:ext cx="8489879" cy="4545719"/>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r>
              <a:rPr lang="en-GB" dirty="0" smtClean="0">
                <a:latin typeface="Arial" pitchFamily="34" charset="0"/>
                <a:cs typeface="Arial" pitchFamily="34" charset="0"/>
              </a:rPr>
              <a:t>Observe that the walk probabilities emanating from a vertex (protein) gives a probability distribution corresponding to that gene. </a:t>
            </a:r>
          </a:p>
          <a:p>
            <a:r>
              <a:rPr lang="en-GB" dirty="0" smtClean="0">
                <a:latin typeface="Arial" pitchFamily="34" charset="0"/>
                <a:cs typeface="Arial" pitchFamily="34" charset="0"/>
              </a:rPr>
              <a:t>We refer to the Shannon entropy of this, i.e. </a:t>
            </a:r>
          </a:p>
          <a:p>
            <a:pPr marL="0" indent="0">
              <a:buNone/>
            </a:pPr>
            <a:endParaRPr lang="en-GB" dirty="0">
              <a:latin typeface="Arial" pitchFamily="34" charset="0"/>
              <a:cs typeface="Arial" pitchFamily="34" charset="0"/>
            </a:endParaRPr>
          </a:p>
          <a:p>
            <a:pPr marL="0" indent="0">
              <a:buNone/>
            </a:pPr>
            <a:r>
              <a:rPr lang="en-GB" dirty="0" smtClean="0">
                <a:solidFill>
                  <a:schemeClr val="tx1"/>
                </a:solidFill>
                <a:latin typeface="Arial" pitchFamily="34" charset="0"/>
                <a:cs typeface="Arial" pitchFamily="34" charset="0"/>
              </a:rPr>
              <a:t>   as the </a:t>
            </a:r>
            <a:r>
              <a:rPr lang="en-GB" b="1" dirty="0" smtClean="0">
                <a:solidFill>
                  <a:schemeClr val="tx1"/>
                </a:solidFill>
                <a:latin typeface="Arial" pitchFamily="34" charset="0"/>
                <a:cs typeface="Arial" pitchFamily="34" charset="0"/>
              </a:rPr>
              <a:t>molecular flux entropy</a:t>
            </a:r>
            <a:r>
              <a:rPr lang="en-GB" dirty="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of the protein </a:t>
            </a:r>
            <a:r>
              <a:rPr lang="en-GB" i="1" dirty="0" err="1" smtClean="0">
                <a:solidFill>
                  <a:schemeClr val="tx1"/>
                </a:solidFill>
                <a:latin typeface="Times New Roman" pitchFamily="18" charset="0"/>
                <a:cs typeface="Times New Roman" pitchFamily="18" charset="0"/>
              </a:rPr>
              <a:t>i</a:t>
            </a:r>
            <a:r>
              <a:rPr lang="en-GB" i="1" dirty="0" smtClean="0">
                <a:solidFill>
                  <a:schemeClr val="tx1"/>
                </a:solidFill>
                <a:latin typeface="Arial" pitchFamily="34" charset="0"/>
                <a:cs typeface="Arial" pitchFamily="34" charset="0"/>
              </a:rPr>
              <a:t>.</a:t>
            </a:r>
            <a:endParaRPr lang="en-GB" dirty="0" smtClean="0">
              <a:solidFill>
                <a:schemeClr val="tx1"/>
              </a:solidFill>
              <a:latin typeface="Arial" pitchFamily="34" charset="0"/>
              <a:cs typeface="Arial" pitchFamily="34" charset="0"/>
            </a:endParaRPr>
          </a:p>
          <a:p>
            <a:r>
              <a:rPr lang="en-GB" dirty="0" smtClean="0">
                <a:latin typeface="Arial" pitchFamily="34" charset="0"/>
                <a:cs typeface="Arial" pitchFamily="34" charset="0"/>
              </a:rPr>
              <a:t>The Shannon entropy in a sense measures the </a:t>
            </a:r>
            <a:r>
              <a:rPr lang="en-GB" b="1" dirty="0" smtClean="0">
                <a:latin typeface="Arial" pitchFamily="34" charset="0"/>
                <a:cs typeface="Arial" pitchFamily="34" charset="0"/>
              </a:rPr>
              <a:t>predictability</a:t>
            </a:r>
            <a:r>
              <a:rPr lang="en-GB" dirty="0" smtClean="0">
                <a:latin typeface="Arial" pitchFamily="34" charset="0"/>
                <a:cs typeface="Arial" pitchFamily="34" charset="0"/>
              </a:rPr>
              <a:t> of the walk: on a finite set of values, a uniform distribution is least predictable, and a distribution always taking the same value the most. </a:t>
            </a:r>
          </a:p>
        </p:txBody>
      </p:sp>
      <p:pic>
        <p:nvPicPr>
          <p:cNvPr id="1229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3212976"/>
            <a:ext cx="2999102" cy="70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81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720000"/>
            <a:ext cx="8489879" cy="55115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Information </a:t>
            </a:r>
            <a:r>
              <a:rPr lang="en-GB" dirty="0" smtClean="0">
                <a:effectLst>
                  <a:outerShdw blurRad="38100" dist="38100" dir="2700000" algn="tl">
                    <a:srgbClr val="000000">
                      <a:alpha val="43137"/>
                    </a:srgbClr>
                  </a:outerShdw>
                </a:effectLst>
              </a:rPr>
              <a:t>loss </a:t>
            </a:r>
            <a:r>
              <a:rPr lang="en-GB" dirty="0">
                <a:effectLst>
                  <a:outerShdw blurRad="38100" dist="38100" dir="2700000" algn="tl">
                    <a:srgbClr val="000000">
                      <a:alpha val="43137"/>
                    </a:srgbClr>
                  </a:outerShdw>
                </a:effectLst>
              </a:rPr>
              <a:t>in the </a:t>
            </a:r>
            <a:r>
              <a:rPr lang="en-GB" dirty="0" smtClean="0">
                <a:effectLst>
                  <a:outerShdw blurRad="38100" dist="38100" dir="2700000" algn="tl">
                    <a:srgbClr val="000000">
                      <a:alpha val="43137"/>
                    </a:srgbClr>
                  </a:outerShdw>
                </a:effectLst>
              </a:rPr>
              <a:t>cancer cell</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332360"/>
            <a:ext cx="8489879" cy="1520576"/>
          </a:xfrm>
        </p:spPr>
        <p:txBody>
          <a:bodyPr wrap="square"/>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400" dirty="0" smtClean="0">
                <a:latin typeface="Arial" pitchFamily="34" charset="0"/>
                <a:cs typeface="Arial" pitchFamily="34" charset="0"/>
              </a:rPr>
              <a:t>Significant increases were observed in the transitions from normal to cancerous to metastatic cancers (those which have spread). This was observed to be the case across several cancer types.</a:t>
            </a:r>
          </a:p>
        </p:txBody>
      </p:sp>
      <p:sp>
        <p:nvSpPr>
          <p:cNvPr id="5" name="TextBox 8"/>
          <p:cNvSpPr txBox="1">
            <a:spLocks noChangeArrowheads="1"/>
          </p:cNvSpPr>
          <p:nvPr/>
        </p:nvSpPr>
        <p:spPr bwMode="auto">
          <a:xfrm>
            <a:off x="4753991" y="6553200"/>
            <a:ext cx="4354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err="1"/>
              <a:t>Teschendorff</a:t>
            </a:r>
            <a:r>
              <a:rPr lang="en-GB" sz="1200" i="1" dirty="0"/>
              <a:t> &amp; </a:t>
            </a:r>
            <a:r>
              <a:rPr lang="en-GB" sz="1200" i="1" dirty="0" err="1"/>
              <a:t>Severini</a:t>
            </a:r>
            <a:r>
              <a:rPr lang="en-GB" sz="1200" i="1" dirty="0"/>
              <a:t> BMC Systems Biology 2010</a:t>
            </a:r>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3649601"/>
            <a:ext cx="6264696" cy="232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8"/>
          <p:cNvSpPr txBox="1">
            <a:spLocks noChangeArrowheads="1"/>
          </p:cNvSpPr>
          <p:nvPr/>
        </p:nvSpPr>
        <p:spPr bwMode="auto">
          <a:xfrm>
            <a:off x="2051720" y="3356992"/>
            <a:ext cx="144016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i="1" dirty="0" smtClean="0"/>
              <a:t>Non-metastatic</a:t>
            </a:r>
            <a:endParaRPr lang="en-GB" sz="1200" i="1" dirty="0"/>
          </a:p>
        </p:txBody>
      </p:sp>
      <p:sp>
        <p:nvSpPr>
          <p:cNvPr id="7" name="TextBox 8"/>
          <p:cNvSpPr txBox="1">
            <a:spLocks noChangeArrowheads="1"/>
          </p:cNvSpPr>
          <p:nvPr/>
        </p:nvSpPr>
        <p:spPr bwMode="auto">
          <a:xfrm>
            <a:off x="5220071" y="3356992"/>
            <a:ext cx="22916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i="1" dirty="0" smtClean="0"/>
              <a:t>Metastatic (cancer has spread)</a:t>
            </a:r>
            <a:endParaRPr lang="en-GB" sz="1200" i="1" dirty="0"/>
          </a:p>
        </p:txBody>
      </p:sp>
      <p:pic>
        <p:nvPicPr>
          <p:cNvPr id="9"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5851592"/>
            <a:ext cx="2999102" cy="70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
          <p:cNvSpPr txBox="1">
            <a:spLocks noChangeArrowheads="1"/>
          </p:cNvSpPr>
          <p:nvPr/>
        </p:nvSpPr>
        <p:spPr bwMode="auto">
          <a:xfrm>
            <a:off x="3779912" y="4437112"/>
            <a:ext cx="1634918" cy="2031325"/>
          </a:xfrm>
          <a:prstGeom prst="rect">
            <a:avLst/>
          </a:prstGeom>
          <a:solidFill>
            <a:schemeClr val="bg1">
              <a:lumMod val="50000"/>
              <a:alpha val="35000"/>
            </a:schemeClr>
          </a:solidFill>
          <a:ln w="25400">
            <a:solidFill>
              <a:srgbClr val="000000"/>
            </a:solidFill>
            <a:miter lim="800000"/>
            <a:headEnd/>
            <a:tailEnd/>
          </a:ln>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Gene-1 inactivated in metastasis leads to loss of correlations and greater entropy </a:t>
            </a:r>
            <a:endParaRPr lang="en-GB" dirty="0"/>
          </a:p>
        </p:txBody>
      </p:sp>
      <p:cxnSp>
        <p:nvCxnSpPr>
          <p:cNvPr id="11" name="Straight Arrow Connector 10"/>
          <p:cNvCxnSpPr>
            <a:stCxn id="10" idx="0"/>
          </p:cNvCxnSpPr>
          <p:nvPr/>
        </p:nvCxnSpPr>
        <p:spPr>
          <a:xfrm flipV="1">
            <a:off x="4597371" y="3933056"/>
            <a:ext cx="694709"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720000"/>
            <a:ext cx="8489879" cy="55115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Information </a:t>
            </a:r>
            <a:r>
              <a:rPr lang="en-GB" dirty="0" smtClean="0">
                <a:effectLst>
                  <a:outerShdw blurRad="38100" dist="38100" dir="2700000" algn="tl">
                    <a:srgbClr val="000000">
                      <a:alpha val="43137"/>
                    </a:srgbClr>
                  </a:outerShdw>
                </a:effectLst>
              </a:rPr>
              <a:t>loss </a:t>
            </a:r>
            <a:r>
              <a:rPr lang="en-GB" dirty="0">
                <a:effectLst>
                  <a:outerShdw blurRad="38100" dist="38100" dir="2700000" algn="tl">
                    <a:srgbClr val="000000">
                      <a:alpha val="43137"/>
                    </a:srgbClr>
                  </a:outerShdw>
                </a:effectLst>
              </a:rPr>
              <a:t>in the </a:t>
            </a:r>
            <a:r>
              <a:rPr lang="en-GB" dirty="0" smtClean="0">
                <a:effectLst>
                  <a:outerShdw blurRad="38100" dist="38100" dir="2700000" algn="tl">
                    <a:srgbClr val="000000">
                      <a:alpha val="43137"/>
                    </a:srgbClr>
                  </a:outerShdw>
                </a:effectLst>
              </a:rPr>
              <a:t>cancer cell</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332360"/>
            <a:ext cx="8489879" cy="2627640"/>
          </a:xfrm>
        </p:spPr>
        <p:txBody>
          <a:bodyPr wrap="square"/>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Arial" pitchFamily="34" charset="0"/>
                <a:cs typeface="Arial" pitchFamily="34" charset="0"/>
              </a:rPr>
              <a:t>Compared to the </a:t>
            </a:r>
            <a:r>
              <a:rPr lang="en-GB" i="1" dirty="0">
                <a:latin typeface="Arial" pitchFamily="34" charset="0"/>
                <a:cs typeface="Arial" pitchFamily="34" charset="0"/>
              </a:rPr>
              <a:t>average local correlation</a:t>
            </a:r>
            <a:r>
              <a:rPr lang="en-GB" dirty="0">
                <a:latin typeface="Arial" pitchFamily="34" charset="0"/>
                <a:cs typeface="Arial" pitchFamily="34" charset="0"/>
              </a:rPr>
              <a:t>, (i.e. the mean </a:t>
            </a:r>
            <a:r>
              <a:rPr lang="en-GB" dirty="0" smtClean="0">
                <a:latin typeface="Arial" pitchFamily="34" charset="0"/>
                <a:cs typeface="Arial" pitchFamily="34" charset="0"/>
              </a:rPr>
              <a:t>correlation of </a:t>
            </a:r>
            <a:r>
              <a:rPr lang="en-GB" dirty="0">
                <a:latin typeface="Arial" pitchFamily="34" charset="0"/>
                <a:cs typeface="Arial" pitchFamily="34" charset="0"/>
              </a:rPr>
              <a:t>a node with its nearest </a:t>
            </a:r>
            <a:r>
              <a:rPr lang="en-GB" dirty="0" err="1">
                <a:latin typeface="Arial" pitchFamily="34" charset="0"/>
                <a:cs typeface="Arial" pitchFamily="34" charset="0"/>
              </a:rPr>
              <a:t>neighbors</a:t>
            </a:r>
            <a:r>
              <a:rPr lang="en-GB" dirty="0">
                <a:latin typeface="Arial" pitchFamily="34" charset="0"/>
                <a:cs typeface="Arial" pitchFamily="34" charset="0"/>
              </a:rPr>
              <a:t>) and the </a:t>
            </a:r>
            <a:r>
              <a:rPr lang="en-GB" i="1" dirty="0">
                <a:latin typeface="Arial" pitchFamily="34" charset="0"/>
                <a:cs typeface="Arial" pitchFamily="34" charset="0"/>
              </a:rPr>
              <a:t>mean local absolute </a:t>
            </a:r>
            <a:r>
              <a:rPr lang="en-GB" i="1" dirty="0" smtClean="0">
                <a:latin typeface="Arial" pitchFamily="34" charset="0"/>
                <a:cs typeface="Arial" pitchFamily="34" charset="0"/>
              </a:rPr>
              <a:t>correlation</a:t>
            </a:r>
            <a:r>
              <a:rPr lang="en-GB" dirty="0" smtClean="0">
                <a:latin typeface="Arial" pitchFamily="34" charset="0"/>
                <a:cs typeface="Arial" pitchFamily="34" charset="0"/>
              </a:rPr>
              <a:t>, the molecular entropy was a better distinguisher of normal, cancer and metastatic cancers.</a:t>
            </a:r>
            <a:endParaRPr lang="en-GB" dirty="0">
              <a:latin typeface="Arial" pitchFamily="34" charset="0"/>
              <a:cs typeface="Arial" pitchFamily="34" charset="0"/>
            </a:endParaRPr>
          </a:p>
          <a:p>
            <a:pPr marL="0" lvl="0" indent="0">
              <a:buNone/>
            </a:pPr>
            <a:endParaRPr lang="en-GB" dirty="0">
              <a:latin typeface="Arial" pitchFamily="34" charset="0"/>
              <a:cs typeface="Arial" pitchFamily="34" charset="0"/>
            </a:endParaRPr>
          </a:p>
        </p:txBody>
      </p:sp>
      <p:pic>
        <p:nvPicPr>
          <p:cNvPr id="4" name="Picture 3"/>
          <p:cNvPicPr>
            <a:picLocks noChangeAspect="1"/>
          </p:cNvPicPr>
          <p:nvPr/>
        </p:nvPicPr>
        <p:blipFill>
          <a:blip r:embed="rId3">
            <a:clrChange>
              <a:clrFrom>
                <a:srgbClr val="FFFFFF"/>
              </a:clrFrom>
              <a:clrTo>
                <a:srgbClr val="FFFFFF">
                  <a:alpha val="0"/>
                </a:srgbClr>
              </a:clrTo>
            </a:clrChange>
            <a:lum/>
            <a:alphaModFix/>
          </a:blip>
          <a:srcRect/>
          <a:stretch>
            <a:fillRect/>
          </a:stretch>
        </p:blipFill>
        <p:spPr>
          <a:xfrm>
            <a:off x="1800000" y="4002840"/>
            <a:ext cx="5790959" cy="2666520"/>
          </a:xfrm>
          <a:prstGeom prst="rect">
            <a:avLst/>
          </a:prstGeom>
          <a:noFill/>
          <a:ln>
            <a:noFill/>
          </a:ln>
        </p:spPr>
      </p:pic>
    </p:spTree>
    <p:extLst>
      <p:ext uri="{BB962C8B-B14F-4D97-AF65-F5344CB8AC3E}">
        <p14:creationId xmlns:p14="http://schemas.microsoft.com/office/powerpoint/2010/main" val="237151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720000"/>
            <a:ext cx="8489879" cy="55115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Information </a:t>
            </a:r>
            <a:r>
              <a:rPr lang="en-GB" dirty="0" smtClean="0">
                <a:effectLst>
                  <a:outerShdw blurRad="38100" dist="38100" dir="2700000" algn="tl">
                    <a:srgbClr val="000000">
                      <a:alpha val="43137"/>
                    </a:srgbClr>
                  </a:outerShdw>
                </a:effectLst>
              </a:rPr>
              <a:t>loss </a:t>
            </a:r>
            <a:r>
              <a:rPr lang="en-GB" dirty="0">
                <a:effectLst>
                  <a:outerShdw blurRad="38100" dist="38100" dir="2700000" algn="tl">
                    <a:srgbClr val="000000">
                      <a:alpha val="43137"/>
                    </a:srgbClr>
                  </a:outerShdw>
                </a:effectLst>
              </a:rPr>
              <a:t>in the </a:t>
            </a:r>
            <a:r>
              <a:rPr lang="en-GB" dirty="0" smtClean="0">
                <a:effectLst>
                  <a:outerShdw blurRad="38100" dist="38100" dir="2700000" algn="tl">
                    <a:srgbClr val="000000">
                      <a:alpha val="43137"/>
                    </a:srgbClr>
                  </a:outerShdw>
                </a:effectLst>
              </a:rPr>
              <a:t>cancer </a:t>
            </a:r>
            <a:r>
              <a:rPr lang="en-GB" dirty="0">
                <a:effectLst>
                  <a:outerShdw blurRad="38100" dist="38100" dir="2700000" algn="tl">
                    <a:srgbClr val="000000">
                      <a:alpha val="43137"/>
                    </a:srgbClr>
                  </a:outerShdw>
                </a:effectLst>
              </a:rPr>
              <a:t>c</a:t>
            </a:r>
            <a:r>
              <a:rPr lang="en-GB" dirty="0" smtClean="0">
                <a:effectLst>
                  <a:outerShdw blurRad="38100" dist="38100" dir="2700000" algn="tl">
                    <a:srgbClr val="000000">
                      <a:alpha val="43137"/>
                    </a:srgbClr>
                  </a:outerShdw>
                </a:effectLst>
              </a:rPr>
              <a:t>ell</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332360"/>
            <a:ext cx="8489879" cy="2168648"/>
          </a:xfrm>
        </p:spPr>
        <p:txBody>
          <a:bodyPr wrap="square"/>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Arial" pitchFamily="34" charset="0"/>
                <a:cs typeface="Arial" pitchFamily="34" charset="0"/>
              </a:rPr>
              <a:t>As a sanity check: the </a:t>
            </a:r>
            <a:r>
              <a:rPr lang="en-GB" dirty="0">
                <a:latin typeface="Arial" pitchFamily="34" charset="0"/>
                <a:cs typeface="Arial" pitchFamily="34" charset="0"/>
              </a:rPr>
              <a:t>Shannon entropy was also higher in randomised null networks in which the expression values were randomly permuted among nodes in the PIN</a:t>
            </a:r>
            <a:r>
              <a:rPr lang="en-GB" dirty="0" smtClean="0">
                <a:latin typeface="Arial" pitchFamily="34" charset="0"/>
                <a:cs typeface="Arial" pitchFamily="34" charset="0"/>
              </a:rPr>
              <a:t>.</a:t>
            </a:r>
            <a:endParaRPr lang="en-GB" dirty="0">
              <a:latin typeface="Arial" pitchFamily="34" charset="0"/>
              <a:cs typeface="Arial" pitchFamily="34" charset="0"/>
            </a:endParaRPr>
          </a:p>
        </p:txBody>
      </p:sp>
      <p:pic>
        <p:nvPicPr>
          <p:cNvPr id="4" name="Picture 8" descr="Figure3Ent.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3212976"/>
            <a:ext cx="5430912" cy="310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p:nvSpPr>
        <p:spPr bwMode="auto">
          <a:xfrm>
            <a:off x="6300192" y="3645222"/>
            <a:ext cx="2559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smtClean="0"/>
              <a:t>Entropy is </a:t>
            </a:r>
            <a:r>
              <a:rPr lang="en-GB" dirty="0"/>
              <a:t>higher in primary breast cancer </a:t>
            </a:r>
            <a:r>
              <a:rPr lang="en-GB" dirty="0" smtClean="0"/>
              <a:t> </a:t>
            </a:r>
            <a:r>
              <a:rPr lang="en-GB" dirty="0" err="1" smtClean="0"/>
              <a:t>tumors</a:t>
            </a:r>
            <a:r>
              <a:rPr lang="en-GB" dirty="0" smtClean="0"/>
              <a:t> that have spread (metastasized)</a:t>
            </a:r>
            <a:endParaRPr lang="en-GB" dirty="0"/>
          </a:p>
        </p:txBody>
      </p:sp>
      <p:sp>
        <p:nvSpPr>
          <p:cNvPr id="6" name="TextBox 8"/>
          <p:cNvSpPr txBox="1">
            <a:spLocks noChangeArrowheads="1"/>
          </p:cNvSpPr>
          <p:nvPr/>
        </p:nvSpPr>
        <p:spPr bwMode="auto">
          <a:xfrm>
            <a:off x="5220072" y="6525344"/>
            <a:ext cx="388074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err="1"/>
              <a:t>Teschendorff</a:t>
            </a:r>
            <a:r>
              <a:rPr lang="en-GB" sz="1200" i="1" dirty="0"/>
              <a:t> &amp; </a:t>
            </a:r>
            <a:r>
              <a:rPr lang="en-GB" sz="1200" i="1" dirty="0" err="1"/>
              <a:t>Severini</a:t>
            </a:r>
            <a:r>
              <a:rPr lang="en-GB" sz="1200" i="1" dirty="0"/>
              <a:t> BMC Systems Biology 2010</a:t>
            </a:r>
          </a:p>
        </p:txBody>
      </p:sp>
    </p:spTree>
    <p:extLst>
      <p:ext uri="{BB962C8B-B14F-4D97-AF65-F5344CB8AC3E}">
        <p14:creationId xmlns:p14="http://schemas.microsoft.com/office/powerpoint/2010/main" val="368014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720000"/>
            <a:ext cx="8489879" cy="55115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Dynamical entropy over longer distances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332360"/>
            <a:ext cx="8489879" cy="5048968"/>
          </a:xfrm>
        </p:spPr>
        <p:txBody>
          <a:bodyPr wrap="square"/>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Arial" pitchFamily="34" charset="0"/>
                <a:cs typeface="Arial" pitchFamily="34" charset="0"/>
              </a:rPr>
              <a:t>The previous notion of molecular entropy obtained weights from the correlations in two different phenotypes and computed the disorder of these (after slight adjustment) looking only at immediate </a:t>
            </a:r>
            <a:r>
              <a:rPr lang="en-GB" dirty="0" err="1" smtClean="0">
                <a:latin typeface="Arial" pitchFamily="34" charset="0"/>
                <a:cs typeface="Arial" pitchFamily="34" charset="0"/>
              </a:rPr>
              <a:t>neighbors</a:t>
            </a:r>
            <a:r>
              <a:rPr lang="en-GB" dirty="0" smtClean="0">
                <a:latin typeface="Arial" pitchFamily="34" charset="0"/>
                <a:cs typeface="Arial" pitchFamily="34" charset="0"/>
              </a:rPr>
              <a:t>.</a:t>
            </a:r>
          </a:p>
          <a:p>
            <a:pPr lvl="0"/>
            <a:r>
              <a:rPr lang="en-GB" dirty="0" smtClean="0">
                <a:latin typeface="Arial" pitchFamily="34" charset="0"/>
                <a:cs typeface="Arial" pitchFamily="34" charset="0"/>
              </a:rPr>
              <a:t>Observe that the </a:t>
            </a:r>
            <a:r>
              <a:rPr lang="en-GB" i="1" dirty="0" err="1" smtClean="0">
                <a:latin typeface="Times New Roman" pitchFamily="18" charset="0"/>
                <a:cs typeface="Times New Roman" pitchFamily="18" charset="0"/>
              </a:rPr>
              <a:t>k</a:t>
            </a:r>
            <a:r>
              <a:rPr lang="en-GB" baseline="30000" dirty="0" err="1" smtClean="0">
                <a:latin typeface="Arial" pitchFamily="34" charset="0"/>
                <a:cs typeface="Arial" pitchFamily="34" charset="0"/>
              </a:rPr>
              <a:t>th</a:t>
            </a:r>
            <a:r>
              <a:rPr lang="en-GB" dirty="0" smtClean="0">
                <a:latin typeface="Arial" pitchFamily="34" charset="0"/>
                <a:cs typeface="Arial" pitchFamily="34" charset="0"/>
              </a:rPr>
              <a:t>  power of the stochastic matrix </a:t>
            </a:r>
            <a:r>
              <a:rPr lang="en-GB" i="1" dirty="0" smtClean="0">
                <a:latin typeface="Times New Roman" pitchFamily="18" charset="0"/>
                <a:cs typeface="Times New Roman" pitchFamily="18" charset="0"/>
              </a:rPr>
              <a:t>p</a:t>
            </a:r>
            <a:r>
              <a:rPr lang="en-GB" dirty="0" smtClean="0">
                <a:latin typeface="Times New Roman" pitchFamily="18" charset="0"/>
                <a:cs typeface="Times New Roman" pitchFamily="18" charset="0"/>
              </a:rPr>
              <a:t> = (</a:t>
            </a:r>
            <a:r>
              <a:rPr lang="en-GB" i="1" dirty="0" err="1" smtClean="0">
                <a:latin typeface="Times New Roman" pitchFamily="18" charset="0"/>
                <a:cs typeface="Times New Roman" pitchFamily="18" charset="0"/>
              </a:rPr>
              <a:t>p</a:t>
            </a:r>
            <a:r>
              <a:rPr lang="en-GB" i="1" baseline="-25000" dirty="0" err="1" smtClean="0">
                <a:latin typeface="Times New Roman" pitchFamily="18" charset="0"/>
                <a:cs typeface="Times New Roman" pitchFamily="18" charset="0"/>
              </a:rPr>
              <a:t>ij</a:t>
            </a:r>
            <a:r>
              <a:rPr lang="en-GB" dirty="0" smtClean="0">
                <a:latin typeface="Times New Roman" pitchFamily="18" charset="0"/>
                <a:cs typeface="Times New Roman" pitchFamily="18" charset="0"/>
              </a:rPr>
              <a:t>)</a:t>
            </a:r>
            <a:r>
              <a:rPr lang="en-GB" dirty="0" smtClean="0">
                <a:latin typeface="Arial" pitchFamily="34" charset="0"/>
                <a:cs typeface="Arial" pitchFamily="34" charset="0"/>
              </a:rPr>
              <a:t> gives the information flow over distances of length </a:t>
            </a:r>
            <a:r>
              <a:rPr lang="en-GB" i="1" dirty="0" smtClean="0">
                <a:latin typeface="Times New Roman" pitchFamily="18" charset="0"/>
                <a:cs typeface="Times New Roman" pitchFamily="18" charset="0"/>
              </a:rPr>
              <a:t>k</a:t>
            </a:r>
            <a:r>
              <a:rPr lang="en-GB" dirty="0" smtClean="0">
                <a:latin typeface="Arial" pitchFamily="34" charset="0"/>
                <a:cs typeface="Arial" pitchFamily="34" charset="0"/>
              </a:rPr>
              <a:t>. </a:t>
            </a:r>
          </a:p>
          <a:p>
            <a:pPr lvl="0"/>
            <a:r>
              <a:rPr lang="en-GB" dirty="0" smtClean="0">
                <a:latin typeface="Arial" pitchFamily="34" charset="0"/>
                <a:cs typeface="Arial" pitchFamily="34" charset="0"/>
              </a:rPr>
              <a:t>The total information flow of various distances between two genes can be obtained by taking a choice of linear combination of powers of </a:t>
            </a:r>
            <a:r>
              <a:rPr lang="en-GB" i="1" dirty="0" smtClean="0">
                <a:latin typeface="Times New Roman" pitchFamily="18" charset="0"/>
                <a:cs typeface="Times New Roman" pitchFamily="18" charset="0"/>
              </a:rPr>
              <a:t>p</a:t>
            </a:r>
            <a:r>
              <a:rPr lang="en-GB" dirty="0" smtClean="0">
                <a:latin typeface="Arial" pitchFamily="34" charset="0"/>
                <a:cs typeface="Arial" pitchFamily="34" charset="0"/>
              </a:rPr>
              <a:t>.</a:t>
            </a:r>
          </a:p>
          <a:p>
            <a:pPr lvl="0"/>
            <a:endParaRPr lang="en-GB" dirty="0">
              <a:latin typeface="Arial" pitchFamily="34" charset="0"/>
              <a:cs typeface="Arial" pitchFamily="34" charset="0"/>
            </a:endParaRPr>
          </a:p>
        </p:txBody>
      </p:sp>
    </p:spTree>
    <p:extLst>
      <p:ext uri="{BB962C8B-B14F-4D97-AF65-F5344CB8AC3E}">
        <p14:creationId xmlns:p14="http://schemas.microsoft.com/office/powerpoint/2010/main" val="140905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720000"/>
            <a:ext cx="8489879" cy="55115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A natural combination of powers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332360"/>
            <a:ext cx="8489879" cy="5048968"/>
          </a:xfrm>
        </p:spPr>
        <p:txBody>
          <a:bodyPr wrap="square"/>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Arial" pitchFamily="34" charset="0"/>
                <a:cs typeface="Arial" pitchFamily="34" charset="0"/>
              </a:rPr>
              <a:t>Motivated by statistical physics, we introduce a temperature parameter </a:t>
            </a:r>
            <a:r>
              <a:rPr lang="en-GB" i="1" dirty="0" smtClean="0">
                <a:latin typeface="Times New Roman" pitchFamily="18" charset="0"/>
                <a:cs typeface="Times New Roman" pitchFamily="18" charset="0"/>
              </a:rPr>
              <a:t>t</a:t>
            </a:r>
            <a:r>
              <a:rPr lang="en-GB" dirty="0" smtClean="0">
                <a:latin typeface="Arial" pitchFamily="34" charset="0"/>
                <a:cs typeface="Arial" pitchFamily="34" charset="0"/>
              </a:rPr>
              <a:t> and consider the family of matrices </a:t>
            </a:r>
            <a:r>
              <a:rPr lang="en-GB" i="1" dirty="0" smtClean="0">
                <a:latin typeface="Times New Roman" pitchFamily="18" charset="0"/>
                <a:cs typeface="Times New Roman" pitchFamily="18" charset="0"/>
              </a:rPr>
              <a:t>K</a:t>
            </a:r>
            <a:r>
              <a:rPr lang="en-GB" dirty="0" smtClean="0">
                <a:latin typeface="Times New Roman" pitchFamily="18" charset="0"/>
                <a:cs typeface="Times New Roman" pitchFamily="18" charset="0"/>
              </a:rPr>
              <a:t>(</a:t>
            </a:r>
            <a:r>
              <a:rPr lang="en-GB" i="1" dirty="0" smtClean="0">
                <a:latin typeface="Times New Roman" pitchFamily="18" charset="0"/>
                <a:cs typeface="Times New Roman" pitchFamily="18" charset="0"/>
              </a:rPr>
              <a:t>t</a:t>
            </a:r>
            <a:r>
              <a:rPr lang="en-GB" dirty="0" smtClean="0">
                <a:latin typeface="Times New Roman" pitchFamily="18" charset="0"/>
                <a:cs typeface="Times New Roman" pitchFamily="18" charset="0"/>
              </a:rPr>
              <a:t>)</a:t>
            </a:r>
            <a:r>
              <a:rPr lang="en-GB" dirty="0" smtClean="0">
                <a:latin typeface="Arial" pitchFamily="34" charset="0"/>
                <a:cs typeface="Arial" pitchFamily="34" charset="0"/>
              </a:rPr>
              <a:t> obtained as </a:t>
            </a:r>
          </a:p>
          <a:p>
            <a:pPr lvl="0"/>
            <a:endParaRPr lang="en-GB" dirty="0">
              <a:latin typeface="Arial" pitchFamily="34" charset="0"/>
              <a:cs typeface="Arial" pitchFamily="34" charset="0"/>
            </a:endParaRPr>
          </a:p>
          <a:p>
            <a:pPr lvl="0"/>
            <a:endParaRPr lang="en-GB" dirty="0" smtClean="0">
              <a:latin typeface="Arial" pitchFamily="34" charset="0"/>
              <a:cs typeface="Arial" pitchFamily="34" charset="0"/>
            </a:endParaRPr>
          </a:p>
          <a:p>
            <a:pPr lvl="0"/>
            <a:r>
              <a:rPr lang="en-GB" dirty="0" smtClean="0">
                <a:latin typeface="Arial" pitchFamily="34" charset="0"/>
                <a:cs typeface="Arial" pitchFamily="34" charset="0"/>
              </a:rPr>
              <a:t>This series converges and satisfies a modified heat diffusion equation </a:t>
            </a:r>
            <a:endParaRPr lang="en-GB" dirty="0">
              <a:latin typeface="Arial" pitchFamily="34" charset="0"/>
              <a:cs typeface="Arial" pitchFamily="34" charset="0"/>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95736" y="2712724"/>
            <a:ext cx="4220319" cy="104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466" y="4653136"/>
            <a:ext cx="8144990" cy="87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0" y="5528397"/>
            <a:ext cx="9144000" cy="135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000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720000"/>
            <a:ext cx="8489879" cy="55115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Heating it up</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332360"/>
            <a:ext cx="8489879" cy="5048968"/>
          </a:xfrm>
        </p:spPr>
        <p:txBody>
          <a:bodyPr wrap="square"/>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Arial" pitchFamily="34" charset="0"/>
                <a:cs typeface="Arial" pitchFamily="34" charset="0"/>
              </a:rPr>
              <a:t>In the “hot” temperature limit, this indeed approximates a solution of the heat diffusion equation</a:t>
            </a:r>
          </a:p>
          <a:p>
            <a:pPr lvl="0"/>
            <a:endParaRPr lang="en-GB" dirty="0">
              <a:latin typeface="Arial" pitchFamily="34" charset="0"/>
              <a:cs typeface="Arial" pitchFamily="34" charset="0"/>
            </a:endParaRPr>
          </a:p>
          <a:p>
            <a:pPr lvl="0"/>
            <a:r>
              <a:rPr lang="en-GB" dirty="0" smtClean="0">
                <a:latin typeface="Arial" pitchFamily="34" charset="0"/>
                <a:cs typeface="Arial" pitchFamily="34" charset="0"/>
              </a:rPr>
              <a:t>For each </a:t>
            </a:r>
            <a:r>
              <a:rPr lang="en-GB" i="1" dirty="0" smtClean="0">
                <a:latin typeface="Times New Roman" pitchFamily="18" charset="0"/>
                <a:cs typeface="Times New Roman" pitchFamily="18" charset="0"/>
              </a:rPr>
              <a:t>t</a:t>
            </a:r>
            <a:r>
              <a:rPr lang="en-GB" dirty="0" smtClean="0">
                <a:latin typeface="Arial" pitchFamily="34" charset="0"/>
                <a:cs typeface="Arial" pitchFamily="34" charset="0"/>
              </a:rPr>
              <a:t> we may write down a “global” entropy </a:t>
            </a:r>
            <a:r>
              <a:rPr lang="en-GB" i="1" dirty="0" smtClean="0">
                <a:latin typeface="Times New Roman" pitchFamily="18" charset="0"/>
                <a:cs typeface="Times New Roman" pitchFamily="18" charset="0"/>
              </a:rPr>
              <a:t>S</a:t>
            </a:r>
            <a:r>
              <a:rPr lang="en-GB" dirty="0" smtClean="0">
                <a:latin typeface="Times New Roman" pitchFamily="18" charset="0"/>
                <a:cs typeface="Times New Roman" pitchFamily="18" charset="0"/>
              </a:rPr>
              <a:t>(</a:t>
            </a:r>
            <a:r>
              <a:rPr lang="en-GB" i="1" dirty="0" smtClean="0">
                <a:latin typeface="Times New Roman" pitchFamily="18" charset="0"/>
                <a:cs typeface="Times New Roman" pitchFamily="18" charset="0"/>
              </a:rPr>
              <a:t>t</a:t>
            </a:r>
            <a:r>
              <a:rPr lang="en-GB" dirty="0" smtClean="0">
                <a:latin typeface="Times New Roman" pitchFamily="18" charset="0"/>
                <a:cs typeface="Times New Roman" pitchFamily="18" charset="0"/>
              </a:rPr>
              <a:t>)</a:t>
            </a:r>
            <a:r>
              <a:rPr lang="en-GB" dirty="0" smtClean="0">
                <a:latin typeface="Arial" pitchFamily="34" charset="0"/>
                <a:cs typeface="Arial" pitchFamily="34" charset="0"/>
              </a:rPr>
              <a:t> of the information flux as</a:t>
            </a:r>
          </a:p>
          <a:p>
            <a:pPr lvl="0"/>
            <a:endParaRPr lang="en-GB" dirty="0">
              <a:latin typeface="Arial" pitchFamily="34" charset="0"/>
              <a:cs typeface="Arial" pitchFamily="34" charset="0"/>
            </a:endParaRPr>
          </a:p>
          <a:p>
            <a:pPr lvl="0"/>
            <a:endParaRPr lang="en-GB" dirty="0" smtClean="0">
              <a:latin typeface="Arial" pitchFamily="34" charset="0"/>
              <a:cs typeface="Arial" pitchFamily="34" charset="0"/>
            </a:endParaRPr>
          </a:p>
          <a:p>
            <a:pPr marL="0" lvl="0" indent="0">
              <a:buNone/>
            </a:pPr>
            <a:r>
              <a:rPr lang="en-GB" dirty="0" smtClean="0">
                <a:latin typeface="Arial" pitchFamily="34" charset="0"/>
                <a:cs typeface="Arial" pitchFamily="34" charset="0"/>
              </a:rPr>
              <a:t>   where </a:t>
            </a:r>
            <a:r>
              <a:rPr lang="en-GB" i="1" dirty="0" smtClean="0">
                <a:latin typeface="Times New Roman" pitchFamily="18" charset="0"/>
                <a:cs typeface="Times New Roman" pitchFamily="18" charset="0"/>
              </a:rPr>
              <a:t>Q</a:t>
            </a:r>
            <a:r>
              <a:rPr lang="en-GB" dirty="0" smtClean="0">
                <a:latin typeface="Arial" pitchFamily="34" charset="0"/>
                <a:cs typeface="Arial" pitchFamily="34" charset="0"/>
              </a:rPr>
              <a:t> is the number of non-zero entries of </a:t>
            </a:r>
            <a:r>
              <a:rPr lang="en-GB" i="1" dirty="0" smtClean="0">
                <a:latin typeface="Times New Roman" pitchFamily="18" charset="0"/>
                <a:cs typeface="Times New Roman" pitchFamily="18" charset="0"/>
              </a:rPr>
              <a:t>K</a:t>
            </a:r>
            <a:r>
              <a:rPr lang="en-GB" dirty="0" smtClean="0">
                <a:latin typeface="Arial" pitchFamily="34" charset="0"/>
                <a:cs typeface="Arial" pitchFamily="34" charset="0"/>
              </a:rPr>
              <a:t>.</a:t>
            </a:r>
            <a:endParaRPr lang="en-GB" dirty="0">
              <a:latin typeface="Arial" pitchFamily="34" charset="0"/>
              <a:cs typeface="Arial" pitchFamily="34" charset="0"/>
            </a:endParaRPr>
          </a:p>
          <a:p>
            <a:pPr lvl="0"/>
            <a:r>
              <a:rPr lang="en-GB" dirty="0" smtClean="0">
                <a:latin typeface="Arial" pitchFamily="34" charset="0"/>
                <a:cs typeface="Arial" pitchFamily="34" charset="0"/>
              </a:rPr>
              <a:t>We refer to this as the global </a:t>
            </a:r>
            <a:r>
              <a:rPr lang="en-GB" b="1" dirty="0" smtClean="0">
                <a:latin typeface="Arial" pitchFamily="34" charset="0"/>
                <a:cs typeface="Arial" pitchFamily="34" charset="0"/>
              </a:rPr>
              <a:t>flux entropy</a:t>
            </a:r>
            <a:r>
              <a:rPr lang="en-GB" dirty="0" smtClean="0">
                <a:latin typeface="Arial" pitchFamily="34" charset="0"/>
                <a:cs typeface="Arial" pitchFamily="34" charset="0"/>
              </a:rPr>
              <a:t>. </a:t>
            </a:r>
            <a:endParaRPr lang="en-GB" dirty="0">
              <a:latin typeface="Arial" pitchFamily="34" charset="0"/>
              <a:cs typeface="Arial" pitchFamily="34" charset="0"/>
            </a:endParaRP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2100" y="2636912"/>
            <a:ext cx="60198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0487" y="4149080"/>
            <a:ext cx="5389785" cy="115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8"/>
          <p:cNvSpPr txBox="1">
            <a:spLocks noChangeArrowheads="1"/>
          </p:cNvSpPr>
          <p:nvPr/>
        </p:nvSpPr>
        <p:spPr bwMode="auto">
          <a:xfrm>
            <a:off x="7092280" y="6553200"/>
            <a:ext cx="1979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a:t>West et al Submitted 2012</a:t>
            </a:r>
          </a:p>
        </p:txBody>
      </p:sp>
    </p:spTree>
    <p:extLst>
      <p:ext uri="{BB962C8B-B14F-4D97-AF65-F5344CB8AC3E}">
        <p14:creationId xmlns:p14="http://schemas.microsoft.com/office/powerpoint/2010/main" val="125906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720000"/>
            <a:ext cx="8489879" cy="55115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Covariance entropy</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332360"/>
            <a:ext cx="8489879" cy="5048968"/>
          </a:xfrm>
        </p:spPr>
        <p:txBody>
          <a:bodyPr wrap="square"/>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Arial" pitchFamily="34" charset="0"/>
                <a:cs typeface="Arial" pitchFamily="34" charset="0"/>
              </a:rPr>
              <a:t>Before studying the flux entropy further, we introduce another notion recently studied.</a:t>
            </a:r>
          </a:p>
          <a:p>
            <a:pPr lvl="0"/>
            <a:r>
              <a:rPr lang="en-GB" dirty="0" smtClean="0">
                <a:latin typeface="Arial" pitchFamily="34" charset="0"/>
                <a:cs typeface="Arial" pitchFamily="34" charset="0"/>
              </a:rPr>
              <a:t>The </a:t>
            </a:r>
            <a:r>
              <a:rPr lang="en-GB" b="1" dirty="0" smtClean="0">
                <a:latin typeface="Arial" pitchFamily="34" charset="0"/>
                <a:cs typeface="Arial" pitchFamily="34" charset="0"/>
              </a:rPr>
              <a:t>covariance entropy</a:t>
            </a:r>
            <a:r>
              <a:rPr lang="en-GB" dirty="0" smtClean="0">
                <a:latin typeface="Arial" pitchFamily="34" charset="0"/>
                <a:cs typeface="Arial" pitchFamily="34" charset="0"/>
              </a:rPr>
              <a:t> quantifies the degree of similarity between samples as determined by their Pearson correlations, first considered in the context of gene expression by van </a:t>
            </a:r>
            <a:r>
              <a:rPr lang="en-GB" dirty="0" err="1" smtClean="0">
                <a:latin typeface="Arial" pitchFamily="34" charset="0"/>
                <a:cs typeface="Arial" pitchFamily="34" charset="0"/>
              </a:rPr>
              <a:t>Wieringen</a:t>
            </a:r>
            <a:r>
              <a:rPr lang="en-GB" dirty="0" smtClean="0">
                <a:latin typeface="Arial" pitchFamily="34" charset="0"/>
                <a:cs typeface="Arial" pitchFamily="34" charset="0"/>
              </a:rPr>
              <a:t> and van der </a:t>
            </a:r>
            <a:r>
              <a:rPr lang="en-GB" dirty="0" err="1" smtClean="0">
                <a:latin typeface="Arial" pitchFamily="34" charset="0"/>
                <a:cs typeface="Arial" pitchFamily="34" charset="0"/>
              </a:rPr>
              <a:t>Vaart</a:t>
            </a:r>
            <a:r>
              <a:rPr lang="en-GB" dirty="0" smtClean="0">
                <a:latin typeface="Arial" pitchFamily="34" charset="0"/>
                <a:cs typeface="Arial" pitchFamily="34" charset="0"/>
              </a:rPr>
              <a:t>. </a:t>
            </a:r>
          </a:p>
          <a:p>
            <a:pPr lvl="0"/>
            <a:r>
              <a:rPr lang="en-GB" dirty="0" smtClean="0">
                <a:latin typeface="Arial" pitchFamily="34" charset="0"/>
                <a:cs typeface="Arial" pitchFamily="34" charset="0"/>
              </a:rPr>
              <a:t>They argue that with the accumulation of copy number aberrations in cancer, there should be an increase in genomic entropy. For this to be cancerous, this should be reflected in expression.</a:t>
            </a:r>
          </a:p>
          <a:p>
            <a:pPr lvl="0"/>
            <a:endParaRPr lang="en-GB" dirty="0">
              <a:latin typeface="Arial" pitchFamily="34" charset="0"/>
              <a:cs typeface="Arial" pitchFamily="34" charset="0"/>
            </a:endParaRPr>
          </a:p>
        </p:txBody>
      </p:sp>
      <p:sp>
        <p:nvSpPr>
          <p:cNvPr id="4" name="TextBox 8"/>
          <p:cNvSpPr txBox="1">
            <a:spLocks noChangeArrowheads="1"/>
          </p:cNvSpPr>
          <p:nvPr/>
        </p:nvSpPr>
        <p:spPr bwMode="auto">
          <a:xfrm>
            <a:off x="5940152" y="6535563"/>
            <a:ext cx="316835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a:t>van </a:t>
            </a:r>
            <a:r>
              <a:rPr lang="en-GB" sz="1200" i="1" dirty="0" err="1"/>
              <a:t>Wieringen</a:t>
            </a:r>
            <a:r>
              <a:rPr lang="en-GB" sz="1200" i="1" dirty="0"/>
              <a:t> et al  </a:t>
            </a:r>
            <a:r>
              <a:rPr lang="en-GB" sz="1200" i="1" dirty="0" err="1"/>
              <a:t>Bioinforrmatics</a:t>
            </a:r>
            <a:r>
              <a:rPr lang="en-GB" sz="1200" i="1" dirty="0"/>
              <a:t> 2011</a:t>
            </a:r>
          </a:p>
        </p:txBody>
      </p:sp>
    </p:spTree>
    <p:extLst>
      <p:ext uri="{BB962C8B-B14F-4D97-AF65-F5344CB8AC3E}">
        <p14:creationId xmlns:p14="http://schemas.microsoft.com/office/powerpoint/2010/main" val="181123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720000"/>
            <a:ext cx="8489879" cy="1017844"/>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When does entropy in copy number lead to entropy in expression?</a:t>
            </a:r>
            <a:endParaRPr lang="en-GB" dirty="0">
              <a:effectLst>
                <a:outerShdw blurRad="38100" dist="38100" dir="2700000" algn="tl">
                  <a:srgbClr val="000000">
                    <a:alpha val="43137"/>
                  </a:srgbClr>
                </a:outerShdw>
              </a:effectLst>
            </a:endParaRPr>
          </a:p>
        </p:txBody>
      </p:sp>
      <p:sp>
        <p:nvSpPr>
          <p:cNvPr id="5" name="TextBox 1"/>
          <p:cNvSpPr txBox="1">
            <a:spLocks noChangeArrowheads="1"/>
          </p:cNvSpPr>
          <p:nvPr/>
        </p:nvSpPr>
        <p:spPr bwMode="auto">
          <a:xfrm>
            <a:off x="395536" y="1844824"/>
            <a:ext cx="2932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solidFill>
                  <a:srgbClr val="FF0000"/>
                </a:solidFill>
              </a:rPr>
              <a:t>DNA </a:t>
            </a:r>
            <a:r>
              <a:rPr lang="en-GB" b="1" dirty="0" smtClean="0">
                <a:solidFill>
                  <a:srgbClr val="FF0000"/>
                </a:solidFill>
              </a:rPr>
              <a:t>copy number</a:t>
            </a:r>
            <a:endParaRPr lang="en-GB" b="1" dirty="0">
              <a:solidFill>
                <a:srgbClr val="FF0000"/>
              </a:solidFill>
            </a:endParaRPr>
          </a:p>
        </p:txBody>
      </p:sp>
      <p:sp>
        <p:nvSpPr>
          <p:cNvPr id="6" name="TextBox 7"/>
          <p:cNvSpPr txBox="1">
            <a:spLocks noChangeArrowheads="1"/>
          </p:cNvSpPr>
          <p:nvPr/>
        </p:nvSpPr>
        <p:spPr bwMode="auto">
          <a:xfrm>
            <a:off x="3995936" y="3413944"/>
            <a:ext cx="20521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dirty="0" smtClean="0"/>
              <a:t>Entropy in normal </a:t>
            </a:r>
            <a:r>
              <a:rPr lang="en-GB" sz="1400" dirty="0"/>
              <a:t>phenotype</a:t>
            </a:r>
          </a:p>
        </p:txBody>
      </p:sp>
      <p:sp>
        <p:nvSpPr>
          <p:cNvPr id="7" name="TextBox 8"/>
          <p:cNvSpPr txBox="1">
            <a:spLocks noChangeArrowheads="1"/>
          </p:cNvSpPr>
          <p:nvPr/>
        </p:nvSpPr>
        <p:spPr bwMode="auto">
          <a:xfrm>
            <a:off x="7092280" y="3415531"/>
            <a:ext cx="2088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dirty="0" smtClean="0"/>
              <a:t>Entropy in cancer </a:t>
            </a:r>
            <a:r>
              <a:rPr lang="en-GB" sz="1400" dirty="0"/>
              <a:t>phenotype</a:t>
            </a:r>
          </a:p>
        </p:txBody>
      </p:sp>
      <p:sp>
        <p:nvSpPr>
          <p:cNvPr id="8" name="TextBox 2"/>
          <p:cNvSpPr txBox="1">
            <a:spLocks noChangeArrowheads="1"/>
          </p:cNvSpPr>
          <p:nvPr/>
        </p:nvSpPr>
        <p:spPr bwMode="auto">
          <a:xfrm>
            <a:off x="4130997" y="1844824"/>
            <a:ext cx="4689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solidFill>
                  <a:srgbClr val="FF0000"/>
                </a:solidFill>
              </a:rPr>
              <a:t>       </a:t>
            </a:r>
            <a:r>
              <a:rPr lang="en-GB" b="1" i="1" dirty="0">
                <a:solidFill>
                  <a:srgbClr val="FF0000"/>
                </a:solidFill>
              </a:rPr>
              <a:t>S(N)                     &lt;                   S(C)                </a:t>
            </a:r>
            <a:endParaRPr lang="en-GB" b="1" dirty="0">
              <a:solidFill>
                <a:srgbClr val="FF0000"/>
              </a:solidFill>
            </a:endParaRPr>
          </a:p>
        </p:txBody>
      </p:sp>
      <p:sp>
        <p:nvSpPr>
          <p:cNvPr id="10" name="Down Arrow 5"/>
          <p:cNvSpPr>
            <a:spLocks noChangeArrowheads="1"/>
          </p:cNvSpPr>
          <p:nvPr/>
        </p:nvSpPr>
        <p:spPr bwMode="auto">
          <a:xfrm>
            <a:off x="6411913" y="2132856"/>
            <a:ext cx="298450" cy="977900"/>
          </a:xfrm>
          <a:prstGeom prst="downArrow">
            <a:avLst>
              <a:gd name="adj1" fmla="val 50000"/>
              <a:gd name="adj2" fmla="val 50105"/>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11" name="TextBox 13"/>
          <p:cNvSpPr txBox="1">
            <a:spLocks noChangeArrowheads="1"/>
          </p:cNvSpPr>
          <p:nvPr/>
        </p:nvSpPr>
        <p:spPr bwMode="auto">
          <a:xfrm>
            <a:off x="411584" y="3180974"/>
            <a:ext cx="293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solidFill>
                  <a:srgbClr val="1302F0"/>
                </a:solidFill>
              </a:rPr>
              <a:t>mRNA expression</a:t>
            </a:r>
          </a:p>
        </p:txBody>
      </p:sp>
      <p:sp>
        <p:nvSpPr>
          <p:cNvPr id="12" name="TextBox 14"/>
          <p:cNvSpPr txBox="1">
            <a:spLocks noChangeArrowheads="1"/>
          </p:cNvSpPr>
          <p:nvPr/>
        </p:nvSpPr>
        <p:spPr bwMode="auto">
          <a:xfrm>
            <a:off x="4171950" y="3140968"/>
            <a:ext cx="4689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1302F0"/>
                </a:solidFill>
              </a:rPr>
              <a:t>       </a:t>
            </a:r>
            <a:r>
              <a:rPr lang="en-GB" b="1" i="1">
                <a:solidFill>
                  <a:srgbClr val="1302F0"/>
                </a:solidFill>
              </a:rPr>
              <a:t>S(N)                     &lt;                   S(C)                </a:t>
            </a:r>
            <a:endParaRPr lang="en-GB" b="1">
              <a:solidFill>
                <a:srgbClr val="1302F0"/>
              </a:solidFill>
            </a:endParaRPr>
          </a:p>
        </p:txBody>
      </p:sp>
      <p:sp>
        <p:nvSpPr>
          <p:cNvPr id="13" name="TextBox 6"/>
          <p:cNvSpPr txBox="1">
            <a:spLocks noChangeArrowheads="1"/>
          </p:cNvSpPr>
          <p:nvPr/>
        </p:nvSpPr>
        <p:spPr bwMode="auto">
          <a:xfrm>
            <a:off x="2690813" y="1846411"/>
            <a:ext cx="4679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dirty="0">
                <a:latin typeface="Times New Roman" pitchFamily="18" charset="0"/>
                <a:cs typeface="Times New Roman" pitchFamily="18" charset="0"/>
              </a:rPr>
              <a:t>X</a:t>
            </a:r>
          </a:p>
        </p:txBody>
      </p:sp>
      <p:cxnSp>
        <p:nvCxnSpPr>
          <p:cNvPr id="15" name="Straight Arrow Connector 10"/>
          <p:cNvCxnSpPr>
            <a:cxnSpLocks noChangeShapeType="1"/>
          </p:cNvCxnSpPr>
          <p:nvPr/>
        </p:nvCxnSpPr>
        <p:spPr bwMode="auto">
          <a:xfrm>
            <a:off x="1792288" y="2256604"/>
            <a:ext cx="0" cy="8509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 name="TextBox 19"/>
          <p:cNvSpPr txBox="1">
            <a:spLocks noChangeArrowheads="1"/>
          </p:cNvSpPr>
          <p:nvPr/>
        </p:nvSpPr>
        <p:spPr bwMode="auto">
          <a:xfrm>
            <a:off x="2555776" y="3212976"/>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dirty="0" smtClean="0">
                <a:latin typeface="Times New Roman" pitchFamily="18" charset="0"/>
                <a:cs typeface="Times New Roman" pitchFamily="18" charset="0"/>
              </a:rPr>
              <a:t>Y</a:t>
            </a:r>
            <a:r>
              <a:rPr lang="en-GB" dirty="0" smtClean="0">
                <a:latin typeface="Times New Roman" pitchFamily="18" charset="0"/>
                <a:cs typeface="Times New Roman" pitchFamily="18" charset="0"/>
              </a:rPr>
              <a:t> = </a:t>
            </a:r>
            <a:r>
              <a:rPr lang="en-GB" i="1" dirty="0" smtClean="0">
                <a:latin typeface="Times New Roman" pitchFamily="18" charset="0"/>
                <a:cs typeface="Times New Roman" pitchFamily="18" charset="0"/>
              </a:rPr>
              <a:t>g</a:t>
            </a:r>
            <a:r>
              <a:rPr lang="en-GB" dirty="0" smtClean="0">
                <a:latin typeface="Times New Roman" pitchFamily="18" charset="0"/>
                <a:cs typeface="Times New Roman" pitchFamily="18" charset="0"/>
              </a:rPr>
              <a:t>(</a:t>
            </a:r>
            <a:r>
              <a:rPr lang="en-GB" i="1" dirty="0" smtClean="0">
                <a:latin typeface="Times New Roman" pitchFamily="18" charset="0"/>
                <a:cs typeface="Times New Roman" pitchFamily="18" charset="0"/>
              </a:rPr>
              <a:t>X</a:t>
            </a:r>
            <a:r>
              <a:rPr lang="en-GB" dirty="0">
                <a:latin typeface="Times New Roman" pitchFamily="18" charset="0"/>
                <a:cs typeface="Times New Roman" pitchFamily="18" charset="0"/>
              </a:rPr>
              <a:t>)</a:t>
            </a:r>
          </a:p>
        </p:txBody>
      </p:sp>
      <p:grpSp>
        <p:nvGrpSpPr>
          <p:cNvPr id="20" name="Group 19"/>
          <p:cNvGrpSpPr/>
          <p:nvPr/>
        </p:nvGrpSpPr>
        <p:grpSpPr>
          <a:xfrm>
            <a:off x="409575" y="4093418"/>
            <a:ext cx="8410575" cy="2647950"/>
            <a:chOff x="409575" y="1371600"/>
            <a:chExt cx="8410575" cy="2647950"/>
          </a:xfrm>
        </p:grpSpPr>
        <p:sp>
          <p:nvSpPr>
            <p:cNvPr id="21" name="TextBox 20"/>
            <p:cNvSpPr txBox="1">
              <a:spLocks noRot="1" noChangeAspect="1" noMove="1" noResize="1" noEditPoints="1" noAdjustHandles="1" noChangeArrowheads="1" noChangeShapeType="1" noTextEdit="1"/>
            </p:cNvSpPr>
            <p:nvPr/>
          </p:nvSpPr>
          <p:spPr>
            <a:xfrm>
              <a:off x="945930" y="1718441"/>
              <a:ext cx="7425559" cy="1540422"/>
            </a:xfrm>
            <a:prstGeom prst="rect">
              <a:avLst/>
            </a:prstGeom>
            <a:blipFill rotWithShape="1">
              <a:blip r:embed="rId3"/>
              <a:stretch>
                <a:fillRect b="-1186"/>
              </a:stretch>
            </a:blipFill>
          </p:spPr>
          <p:txBody>
            <a:bodyPr/>
            <a:lstStyle/>
            <a:p>
              <a:pPr>
                <a:defRPr/>
              </a:pPr>
              <a:r>
                <a:rPr lang="en-GB">
                  <a:noFill/>
                </a:rPr>
                <a:t> </a:t>
              </a:r>
            </a:p>
          </p:txBody>
        </p:sp>
        <p:sp>
          <p:nvSpPr>
            <p:cNvPr id="22" name="Rectangle 15"/>
            <p:cNvSpPr>
              <a:spLocks noChangeArrowheads="1"/>
            </p:cNvSpPr>
            <p:nvPr/>
          </p:nvSpPr>
          <p:spPr bwMode="auto">
            <a:xfrm>
              <a:off x="409575" y="1371600"/>
              <a:ext cx="8410575" cy="2647950"/>
            </a:xfrm>
            <a:prstGeom prst="rect">
              <a:avLst/>
            </a:prstGeom>
            <a:noFill/>
            <a:ln w="3175" algn="ctr">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GB"/>
            </a:p>
          </p:txBody>
        </p:sp>
        <p:sp>
          <p:nvSpPr>
            <p:cNvPr id="23" name="TextBox 18"/>
            <p:cNvSpPr txBox="1">
              <a:spLocks noChangeArrowheads="1"/>
            </p:cNvSpPr>
            <p:nvPr/>
          </p:nvSpPr>
          <p:spPr bwMode="auto">
            <a:xfrm>
              <a:off x="930275" y="1435100"/>
              <a:ext cx="299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u="sng"/>
                <a:t>Proposition:</a:t>
              </a:r>
            </a:p>
          </p:txBody>
        </p:sp>
      </p:grpSp>
      <p:sp>
        <p:nvSpPr>
          <p:cNvPr id="24" name="TextBox 8"/>
          <p:cNvSpPr txBox="1">
            <a:spLocks noChangeArrowheads="1"/>
          </p:cNvSpPr>
          <p:nvPr/>
        </p:nvSpPr>
        <p:spPr bwMode="auto">
          <a:xfrm>
            <a:off x="5868144" y="6465143"/>
            <a:ext cx="295232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i="1" dirty="0"/>
              <a:t>Van </a:t>
            </a:r>
            <a:r>
              <a:rPr lang="en-GB" sz="1200" i="1" dirty="0" err="1"/>
              <a:t>Wieringen</a:t>
            </a:r>
            <a:r>
              <a:rPr lang="en-GB" sz="1200" i="1" dirty="0"/>
              <a:t> et al Bioinformatics 2010</a:t>
            </a:r>
          </a:p>
        </p:txBody>
      </p:sp>
      <p:sp>
        <p:nvSpPr>
          <p:cNvPr id="18" name="TextBox 6"/>
          <p:cNvSpPr txBox="1">
            <a:spLocks noChangeArrowheads="1"/>
          </p:cNvSpPr>
          <p:nvPr/>
        </p:nvSpPr>
        <p:spPr bwMode="auto">
          <a:xfrm>
            <a:off x="6768331" y="2204864"/>
            <a:ext cx="4679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4400" i="1" dirty="0">
                <a:latin typeface="Arial" pitchFamily="34" charset="0"/>
                <a:cs typeface="Arial" pitchFamily="34" charset="0"/>
              </a:rPr>
              <a:t>?</a:t>
            </a:r>
          </a:p>
        </p:txBody>
      </p:sp>
    </p:spTree>
    <p:extLst>
      <p:ext uri="{BB962C8B-B14F-4D97-AF65-F5344CB8AC3E}">
        <p14:creationId xmlns:p14="http://schemas.microsoft.com/office/powerpoint/2010/main" val="258900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720000"/>
            <a:ext cx="8489879" cy="55115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Computing covariance entropy</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332360"/>
            <a:ext cx="8489879" cy="5048968"/>
          </a:xfrm>
        </p:spPr>
        <p:txBody>
          <a:bodyPr wrap="square"/>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Arial" pitchFamily="34" charset="0"/>
                <a:cs typeface="Arial" pitchFamily="34" charset="0"/>
              </a:rPr>
              <a:t>Modelling gene expression profiles across </a:t>
            </a:r>
            <a:r>
              <a:rPr lang="en-GB" i="1" dirty="0" smtClean="0">
                <a:latin typeface="Times New Roman" pitchFamily="18" charset="0"/>
                <a:cs typeface="Times New Roman" pitchFamily="18" charset="0"/>
              </a:rPr>
              <a:t>n</a:t>
            </a:r>
            <a:r>
              <a:rPr lang="en-GB" dirty="0" smtClean="0">
                <a:latin typeface="Arial" pitchFamily="34" charset="0"/>
                <a:cs typeface="Arial" pitchFamily="34" charset="0"/>
              </a:rPr>
              <a:t> samples of </a:t>
            </a:r>
            <a:r>
              <a:rPr lang="en-GB" i="1" dirty="0" smtClean="0">
                <a:latin typeface="Times New Roman" pitchFamily="18" charset="0"/>
                <a:cs typeface="Times New Roman" pitchFamily="18" charset="0"/>
              </a:rPr>
              <a:t>g</a:t>
            </a:r>
            <a:r>
              <a:rPr lang="en-GB" dirty="0" smtClean="0">
                <a:latin typeface="Arial" pitchFamily="34" charset="0"/>
                <a:cs typeface="Arial" pitchFamily="34" charset="0"/>
              </a:rPr>
              <a:t> genes as a multivariate normal </a:t>
            </a:r>
            <a:r>
              <a:rPr lang="en-GB" i="1" dirty="0" smtClean="0">
                <a:latin typeface="Times New Roman" pitchFamily="18" charset="0"/>
                <a:cs typeface="Times New Roman" pitchFamily="18" charset="0"/>
              </a:rPr>
              <a:t>Y</a:t>
            </a:r>
            <a:r>
              <a:rPr lang="en-GB" dirty="0" smtClean="0">
                <a:latin typeface="Times New Roman" pitchFamily="18" charset="0"/>
                <a:cs typeface="Times New Roman" pitchFamily="18" charset="0"/>
              </a:rPr>
              <a:t> ~ </a:t>
            </a:r>
            <a:r>
              <a:rPr lang="en-GB" b="1" i="1" dirty="0" smtClean="0">
                <a:latin typeface="Times New Roman" pitchFamily="18" charset="0"/>
                <a:cs typeface="Times New Roman" pitchFamily="18" charset="0"/>
              </a:rPr>
              <a:t>N</a:t>
            </a:r>
            <a:r>
              <a:rPr lang="en-GB" dirty="0" smtClean="0">
                <a:latin typeface="Times New Roman" pitchFamily="18" charset="0"/>
                <a:cs typeface="Times New Roman" pitchFamily="18" charset="0"/>
              </a:rPr>
              <a:t>(</a:t>
            </a:r>
            <a:r>
              <a:rPr lang="el-GR" i="1" dirty="0" smtClean="0">
                <a:latin typeface="Times New Roman" pitchFamily="18" charset="0"/>
                <a:cs typeface="Times New Roman" pitchFamily="18" charset="0"/>
              </a:rPr>
              <a:t>μ</a:t>
            </a:r>
            <a:r>
              <a:rPr lang="en-GB"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Σ</a:t>
            </a:r>
            <a:r>
              <a:rPr lang="en-GB" dirty="0" smtClean="0">
                <a:latin typeface="Times New Roman" pitchFamily="18" charset="0"/>
                <a:cs typeface="Times New Roman" pitchFamily="18" charset="0"/>
              </a:rPr>
              <a:t>)</a:t>
            </a:r>
            <a:r>
              <a:rPr lang="en-GB" dirty="0" smtClean="0">
                <a:latin typeface="Arial" pitchFamily="34" charset="0"/>
                <a:cs typeface="Arial" pitchFamily="34" charset="0"/>
              </a:rPr>
              <a:t>, the entropy </a:t>
            </a:r>
            <a:r>
              <a:rPr lang="en-GB" i="1" dirty="0" smtClean="0">
                <a:latin typeface="Times New Roman" pitchFamily="18" charset="0"/>
                <a:cs typeface="Times New Roman" pitchFamily="18" charset="0"/>
              </a:rPr>
              <a:t>H</a:t>
            </a:r>
            <a:r>
              <a:rPr lang="en-GB" dirty="0" smtClean="0">
                <a:latin typeface="Times New Roman" pitchFamily="18" charset="0"/>
                <a:cs typeface="Times New Roman" pitchFamily="18" charset="0"/>
              </a:rPr>
              <a:t>(</a:t>
            </a:r>
            <a:r>
              <a:rPr lang="en-GB" i="1" dirty="0" smtClean="0">
                <a:latin typeface="Times New Roman" pitchFamily="18" charset="0"/>
                <a:cs typeface="Times New Roman" pitchFamily="18" charset="0"/>
              </a:rPr>
              <a:t>Y</a:t>
            </a:r>
            <a:r>
              <a:rPr lang="en-GB" dirty="0" smtClean="0">
                <a:latin typeface="Times New Roman" pitchFamily="18" charset="0"/>
                <a:cs typeface="Times New Roman" pitchFamily="18" charset="0"/>
              </a:rPr>
              <a:t>)</a:t>
            </a:r>
            <a:r>
              <a:rPr lang="en-GB" dirty="0" smtClean="0">
                <a:latin typeface="Arial" pitchFamily="34" charset="0"/>
                <a:cs typeface="Arial" pitchFamily="34" charset="0"/>
              </a:rPr>
              <a:t> is given by</a:t>
            </a:r>
          </a:p>
          <a:p>
            <a:pPr lvl="0"/>
            <a:endParaRPr lang="en-GB" dirty="0">
              <a:latin typeface="Arial" pitchFamily="34" charset="0"/>
              <a:cs typeface="Arial" pitchFamily="34" charset="0"/>
            </a:endParaRPr>
          </a:p>
          <a:p>
            <a:pPr lvl="0"/>
            <a:endParaRPr lang="en-GB" dirty="0" smtClean="0">
              <a:latin typeface="Arial" pitchFamily="34" charset="0"/>
              <a:cs typeface="Arial" pitchFamily="34" charset="0"/>
            </a:endParaRPr>
          </a:p>
          <a:p>
            <a:pPr lvl="0"/>
            <a:r>
              <a:rPr lang="en-GB" dirty="0" smtClean="0">
                <a:latin typeface="Arial" pitchFamily="34" charset="0"/>
                <a:cs typeface="Arial" pitchFamily="34" charset="0"/>
              </a:rPr>
              <a:t>Letting </a:t>
            </a:r>
            <a:r>
              <a:rPr lang="el-GR" dirty="0" smtClean="0">
                <a:latin typeface="Times New Roman" pitchFamily="18" charset="0"/>
                <a:cs typeface="Times New Roman" pitchFamily="18" charset="0"/>
              </a:rPr>
              <a:t>Σ</a:t>
            </a:r>
            <a:r>
              <a:rPr lang="en-GB" i="1" baseline="-25000" dirty="0" err="1" smtClean="0">
                <a:latin typeface="Times New Roman" pitchFamily="18" charset="0"/>
                <a:cs typeface="Times New Roman" pitchFamily="18" charset="0"/>
              </a:rPr>
              <a:t>i</a:t>
            </a:r>
            <a:r>
              <a:rPr lang="en-GB" dirty="0" smtClean="0">
                <a:latin typeface="Arial" pitchFamily="34" charset="0"/>
                <a:cs typeface="Arial" pitchFamily="34" charset="0"/>
              </a:rPr>
              <a:t> be the covariance matrix restricted to gene </a:t>
            </a:r>
            <a:r>
              <a:rPr lang="en-GB" i="1" dirty="0" err="1" smtClean="0">
                <a:latin typeface="Times New Roman" pitchFamily="18" charset="0"/>
                <a:cs typeface="Times New Roman" pitchFamily="18" charset="0"/>
              </a:rPr>
              <a:t>i</a:t>
            </a:r>
            <a:r>
              <a:rPr lang="en-GB" dirty="0" smtClean="0">
                <a:latin typeface="Arial" pitchFamily="34" charset="0"/>
                <a:cs typeface="Arial" pitchFamily="34" charset="0"/>
              </a:rPr>
              <a:t> leads to the </a:t>
            </a:r>
            <a:r>
              <a:rPr lang="en-GB" b="1" dirty="0" smtClean="0">
                <a:latin typeface="Arial" pitchFamily="34" charset="0"/>
                <a:cs typeface="Arial" pitchFamily="34" charset="0"/>
              </a:rPr>
              <a:t>local covariance entropy</a:t>
            </a:r>
            <a:r>
              <a:rPr lang="en-GB" dirty="0" smtClean="0">
                <a:latin typeface="Arial" pitchFamily="34" charset="0"/>
                <a:cs typeface="Arial" pitchFamily="34" charset="0"/>
              </a:rPr>
              <a:t>:</a:t>
            </a:r>
            <a:endParaRPr lang="en-GB" dirty="0">
              <a:latin typeface="Arial" pitchFamily="34" charset="0"/>
              <a:cs typeface="Arial" pitchFamily="34" charset="0"/>
            </a:endParaRP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2722240"/>
            <a:ext cx="731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0" y="4653136"/>
            <a:ext cx="34290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Three reasons why we haven’t cured cancer</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593719"/>
            <a:ext cx="8489879" cy="488628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514350" lvl="0" indent="-514350">
              <a:buFont typeface="+mj-lt"/>
              <a:buAutoNum type="arabicPeriod"/>
            </a:pPr>
            <a:r>
              <a:rPr lang="en-GB" dirty="0" smtClean="0">
                <a:latin typeface="" pitchFamily="16"/>
              </a:rPr>
              <a:t>Cancer consists of an unknown number of sub-types whose origins and conditions are not well known: which genes and cellular functions are important?</a:t>
            </a:r>
          </a:p>
        </p:txBody>
      </p:sp>
      <p:sp>
        <p:nvSpPr>
          <p:cNvPr id="4" name="Title 3"/>
          <p:cNvSpPr txBox="1">
            <a:spLocks noGrp="1"/>
          </p:cNvSpPr>
          <p:nvPr>
            <p:ph type="title" idx="4294967295"/>
          </p:nvPr>
        </p:nvSpPr>
        <p:spPr>
          <a:xfrm>
            <a:off x="0" y="-10800"/>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r>
              <a:rPr lang="en-GB" dirty="0">
                <a:effectLst>
                  <a:outerShdw blurRad="38100" dist="38100" dir="2700000" algn="tl">
                    <a:srgbClr val="000000">
                      <a:alpha val="43137"/>
                    </a:srgbClr>
                  </a:outerShdw>
                </a:effectLst>
              </a:rPr>
              <a:t>1. </a:t>
            </a:r>
            <a:r>
              <a:rPr lang="en-GB" dirty="0">
                <a:effectLst>
                  <a:outerShdw blurRad="38100" dist="38100" dir="2700000" algn="tl">
                    <a:srgbClr val="000000">
                      <a:alpha val="43137"/>
                    </a:srgbClr>
                  </a:outerShdw>
                </a:effectLst>
                <a:latin typeface="" pitchFamily="16"/>
              </a:rPr>
              <a:t>Cancer research in the 21</a:t>
            </a:r>
            <a:r>
              <a:rPr lang="en-GB" baseline="30000" dirty="0">
                <a:effectLst>
                  <a:outerShdw blurRad="38100" dist="38100" dir="2700000" algn="tl">
                    <a:srgbClr val="000000">
                      <a:alpha val="43137"/>
                    </a:srgbClr>
                  </a:outerShdw>
                </a:effectLst>
                <a:latin typeface="" pitchFamily="16"/>
              </a:rPr>
              <a:t>st</a:t>
            </a:r>
            <a:r>
              <a:rPr lang="en-GB" dirty="0">
                <a:effectLst>
                  <a:outerShdw blurRad="38100" dist="38100" dir="2700000" algn="tl">
                    <a:srgbClr val="000000">
                      <a:alpha val="43137"/>
                    </a:srgbClr>
                  </a:outerShdw>
                </a:effectLst>
                <a:latin typeface="" pitchFamily="16"/>
              </a:rPr>
              <a:t> century</a:t>
            </a:r>
            <a:br>
              <a:rPr lang="en-GB" dirty="0">
                <a:effectLst>
                  <a:outerShdw blurRad="38100" dist="38100" dir="2700000" algn="tl">
                    <a:srgbClr val="000000">
                      <a:alpha val="43137"/>
                    </a:srgbClr>
                  </a:outerShdw>
                </a:effectLst>
                <a:latin typeface="" pitchFamily="16"/>
              </a:rPr>
            </a:br>
            <a:endParaRPr lang="en-GB"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539552" y="3892842"/>
            <a:ext cx="3741661" cy="285293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644007" y="3892842"/>
            <a:ext cx="4064633" cy="285293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p:nvSpPr>
        <p:spPr>
          <a:xfrm>
            <a:off x="1547664" y="3429000"/>
            <a:ext cx="1619672" cy="436458"/>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Daily Mail</a:t>
            </a:r>
          </a:p>
        </p:txBody>
      </p:sp>
      <p:sp>
        <p:nvSpPr>
          <p:cNvPr id="9" name="Text Placeholder 2"/>
          <p:cNvSpPr txBox="1">
            <a:spLocks/>
          </p:cNvSpPr>
          <p:nvPr/>
        </p:nvSpPr>
        <p:spPr>
          <a:xfrm>
            <a:off x="5940152" y="3429000"/>
            <a:ext cx="1619672" cy="436458"/>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BBC</a:t>
            </a:r>
          </a:p>
        </p:txBody>
      </p:sp>
    </p:spTree>
    <p:extLst>
      <p:ext uri="{BB962C8B-B14F-4D97-AF65-F5344CB8AC3E}">
        <p14:creationId xmlns:p14="http://schemas.microsoft.com/office/powerpoint/2010/main" val="50628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0120" y="620688"/>
            <a:ext cx="8489879" cy="551159"/>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A caveat</a:t>
            </a:r>
            <a:endParaRPr lang="en-GB" dirty="0">
              <a:effectLst>
                <a:outerShdw blurRad="38100" dist="38100" dir="2700000" algn="tl">
                  <a:srgbClr val="000000">
                    <a:alpha val="43137"/>
                  </a:srgbClr>
                </a:outerShdw>
              </a:effectLst>
            </a:endParaRPr>
          </a:p>
        </p:txBody>
      </p:sp>
      <p:sp>
        <p:nvSpPr>
          <p:cNvPr id="5" name="TextBox 1"/>
          <p:cNvSpPr txBox="1">
            <a:spLocks noChangeArrowheads="1"/>
          </p:cNvSpPr>
          <p:nvPr/>
        </p:nvSpPr>
        <p:spPr bwMode="auto">
          <a:xfrm>
            <a:off x="395536" y="1268760"/>
            <a:ext cx="83867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itchFamily="34" charset="0"/>
              <a:buChar char="•"/>
            </a:pPr>
            <a:r>
              <a:rPr lang="en-GB" sz="2800" dirty="0" smtClean="0"/>
              <a:t>The monotone </a:t>
            </a:r>
            <a:r>
              <a:rPr lang="en-GB" sz="2800" dirty="0"/>
              <a:t>relationship between copy number </a:t>
            </a:r>
            <a:r>
              <a:rPr lang="en-GB" sz="2800" i="1" dirty="0" smtClean="0">
                <a:latin typeface="Times New Roman" pitchFamily="18" charset="0"/>
                <a:cs typeface="Times New Roman" pitchFamily="18" charset="0"/>
              </a:rPr>
              <a:t>X</a:t>
            </a:r>
            <a:r>
              <a:rPr lang="en-GB" sz="2800" dirty="0" smtClean="0"/>
              <a:t> and </a:t>
            </a:r>
            <a:r>
              <a:rPr lang="en-GB" sz="2800" dirty="0"/>
              <a:t>gene expression </a:t>
            </a:r>
            <a:r>
              <a:rPr lang="en-GB" sz="2800" i="1" dirty="0" smtClean="0">
                <a:latin typeface="Times New Roman" pitchFamily="18" charset="0"/>
                <a:cs typeface="Times New Roman" pitchFamily="18" charset="0"/>
              </a:rPr>
              <a:t>Y</a:t>
            </a:r>
            <a:r>
              <a:rPr lang="en-GB" sz="2800" dirty="0" smtClean="0">
                <a:latin typeface="Times New Roman" pitchFamily="18" charset="0"/>
                <a:cs typeface="Times New Roman" pitchFamily="18" charset="0"/>
              </a:rPr>
              <a:t> = g(</a:t>
            </a:r>
            <a:r>
              <a:rPr lang="en-GB" sz="2800" i="1" dirty="0" smtClean="0">
                <a:latin typeface="Times New Roman" pitchFamily="18" charset="0"/>
                <a:cs typeface="Times New Roman" pitchFamily="18" charset="0"/>
              </a:rPr>
              <a:t>X</a:t>
            </a:r>
            <a:r>
              <a:rPr lang="en-GB" sz="2800" dirty="0" smtClean="0">
                <a:latin typeface="Times New Roman" pitchFamily="18" charset="0"/>
                <a:cs typeface="Times New Roman" pitchFamily="18" charset="0"/>
              </a:rPr>
              <a:t>) </a:t>
            </a:r>
            <a:r>
              <a:rPr lang="en-GB" sz="2800" dirty="0" smtClean="0"/>
              <a:t>may </a:t>
            </a:r>
            <a:r>
              <a:rPr lang="en-GB" sz="2800" dirty="0"/>
              <a:t>be severely compromised if the measured expression levels are over a mixture of tumour cells and stromal (</a:t>
            </a:r>
            <a:r>
              <a:rPr lang="en-GB" sz="2800" dirty="0" smtClean="0"/>
              <a:t>non-</a:t>
            </a:r>
            <a:r>
              <a:rPr lang="en-GB" sz="2800" dirty="0" err="1" smtClean="0"/>
              <a:t>tumor</a:t>
            </a:r>
            <a:r>
              <a:rPr lang="en-GB" sz="2800" dirty="0" smtClean="0"/>
              <a:t> </a:t>
            </a:r>
            <a:r>
              <a:rPr lang="en-GB" sz="2800" dirty="0"/>
              <a:t>cells).</a:t>
            </a:r>
          </a:p>
        </p:txBody>
      </p:sp>
      <p:grpSp>
        <p:nvGrpSpPr>
          <p:cNvPr id="55" name="Group 54"/>
          <p:cNvGrpSpPr/>
          <p:nvPr/>
        </p:nvGrpSpPr>
        <p:grpSpPr>
          <a:xfrm>
            <a:off x="443805" y="3573016"/>
            <a:ext cx="8448675" cy="3163887"/>
            <a:chOff x="600075" y="3021013"/>
            <a:chExt cx="8448675" cy="3163887"/>
          </a:xfrm>
        </p:grpSpPr>
        <p:sp>
          <p:nvSpPr>
            <p:cNvPr id="19" name="TextBox 6"/>
            <p:cNvSpPr txBox="1">
              <a:spLocks noChangeArrowheads="1"/>
            </p:cNvSpPr>
            <p:nvPr/>
          </p:nvSpPr>
          <p:spPr bwMode="auto">
            <a:xfrm>
              <a:off x="2774950" y="3027363"/>
              <a:ext cx="181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Normal</a:t>
              </a:r>
            </a:p>
          </p:txBody>
        </p:sp>
        <p:sp>
          <p:nvSpPr>
            <p:cNvPr id="20" name="TextBox 30"/>
            <p:cNvSpPr txBox="1">
              <a:spLocks noChangeArrowheads="1"/>
            </p:cNvSpPr>
            <p:nvPr/>
          </p:nvSpPr>
          <p:spPr bwMode="auto">
            <a:xfrm>
              <a:off x="6632575" y="3021013"/>
              <a:ext cx="181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Cancer</a:t>
              </a:r>
            </a:p>
          </p:txBody>
        </p:sp>
        <p:grpSp>
          <p:nvGrpSpPr>
            <p:cNvPr id="52" name="Group 51"/>
            <p:cNvGrpSpPr/>
            <p:nvPr/>
          </p:nvGrpSpPr>
          <p:grpSpPr>
            <a:xfrm>
              <a:off x="2538413" y="3325813"/>
              <a:ext cx="1466850" cy="1120775"/>
              <a:chOff x="2538413" y="3325813"/>
              <a:chExt cx="1466850" cy="1120775"/>
            </a:xfrm>
          </p:grpSpPr>
          <p:sp>
            <p:nvSpPr>
              <p:cNvPr id="6" name="Rounded Rectangle 2"/>
              <p:cNvSpPr>
                <a:spLocks noChangeArrowheads="1"/>
              </p:cNvSpPr>
              <p:nvPr/>
            </p:nvSpPr>
            <p:spPr bwMode="auto">
              <a:xfrm>
                <a:off x="2538413" y="3325813"/>
                <a:ext cx="1466850" cy="1120775"/>
              </a:xfrm>
              <a:prstGeom prst="roundRect">
                <a:avLst>
                  <a:gd name="adj" fmla="val 16667"/>
                </a:avLst>
              </a:prstGeom>
              <a:solidFill>
                <a:schemeClr val="bg1"/>
              </a:solidFill>
              <a:ln w="3175" algn="ctr">
                <a:solidFill>
                  <a:srgbClr val="CCFFFF"/>
                </a:solidFill>
                <a:round/>
                <a:headEnd/>
                <a:tailEnd/>
              </a:ln>
            </p:spPr>
            <p:txBody>
              <a:bodyPr lIns="90000" tIns="46800" rIns="90000" bIns="46800">
                <a:spAutoFit/>
              </a:bodyPr>
              <a:lstStyle/>
              <a:p>
                <a:endParaRPr lang="en-GB"/>
              </a:p>
            </p:txBody>
          </p:sp>
          <p:sp>
            <p:nvSpPr>
              <p:cNvPr id="7" name="Oval 3"/>
              <p:cNvSpPr>
                <a:spLocks noChangeArrowheads="1"/>
              </p:cNvSpPr>
              <p:nvPr/>
            </p:nvSpPr>
            <p:spPr bwMode="auto">
              <a:xfrm>
                <a:off x="2868613" y="3657600"/>
                <a:ext cx="190500" cy="188913"/>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8" name="Oval 13"/>
              <p:cNvSpPr>
                <a:spLocks noChangeArrowheads="1"/>
              </p:cNvSpPr>
              <p:nvPr/>
            </p:nvSpPr>
            <p:spPr bwMode="auto">
              <a:xfrm>
                <a:off x="3006725" y="3810000"/>
                <a:ext cx="188913" cy="188913"/>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9" name="Oval 14"/>
              <p:cNvSpPr>
                <a:spLocks noChangeArrowheads="1"/>
              </p:cNvSpPr>
              <p:nvPr/>
            </p:nvSpPr>
            <p:spPr bwMode="auto">
              <a:xfrm>
                <a:off x="3405188" y="3962400"/>
                <a:ext cx="188912" cy="188913"/>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10" name="Oval 16"/>
              <p:cNvSpPr>
                <a:spLocks noChangeArrowheads="1"/>
              </p:cNvSpPr>
              <p:nvPr/>
            </p:nvSpPr>
            <p:spPr bwMode="auto">
              <a:xfrm>
                <a:off x="3311525" y="3578225"/>
                <a:ext cx="188913" cy="190500"/>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25" name="Oval 34"/>
              <p:cNvSpPr>
                <a:spLocks noChangeArrowheads="1"/>
              </p:cNvSpPr>
              <p:nvPr/>
            </p:nvSpPr>
            <p:spPr bwMode="auto">
              <a:xfrm>
                <a:off x="3100388" y="4114800"/>
                <a:ext cx="188912" cy="188913"/>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grpSp>
        <p:grpSp>
          <p:nvGrpSpPr>
            <p:cNvPr id="53" name="Group 52"/>
            <p:cNvGrpSpPr/>
            <p:nvPr/>
          </p:nvGrpSpPr>
          <p:grpSpPr>
            <a:xfrm>
              <a:off x="6348413" y="3336925"/>
              <a:ext cx="1466850" cy="1119188"/>
              <a:chOff x="6348413" y="3336925"/>
              <a:chExt cx="1466850" cy="1119188"/>
            </a:xfrm>
          </p:grpSpPr>
          <p:sp>
            <p:nvSpPr>
              <p:cNvPr id="11" name="Rounded Rectangle 19"/>
              <p:cNvSpPr>
                <a:spLocks noChangeArrowheads="1"/>
              </p:cNvSpPr>
              <p:nvPr/>
            </p:nvSpPr>
            <p:spPr bwMode="auto">
              <a:xfrm>
                <a:off x="6348413" y="3336925"/>
                <a:ext cx="1466850" cy="1119188"/>
              </a:xfrm>
              <a:prstGeom prst="roundRect">
                <a:avLst>
                  <a:gd name="adj" fmla="val 16667"/>
                </a:avLst>
              </a:prstGeom>
              <a:solidFill>
                <a:schemeClr val="bg1"/>
              </a:solidFill>
              <a:ln w="3175" algn="ctr">
                <a:solidFill>
                  <a:srgbClr val="CCFFFF"/>
                </a:solidFill>
                <a:round/>
                <a:headEnd/>
                <a:tailEnd/>
              </a:ln>
            </p:spPr>
            <p:txBody>
              <a:bodyPr lIns="90000" tIns="46800" rIns="90000" bIns="46800">
                <a:spAutoFit/>
              </a:bodyPr>
              <a:lstStyle/>
              <a:p>
                <a:endParaRPr lang="en-GB"/>
              </a:p>
            </p:txBody>
          </p:sp>
          <p:sp>
            <p:nvSpPr>
              <p:cNvPr id="12" name="Oval 24"/>
              <p:cNvSpPr>
                <a:spLocks noChangeArrowheads="1"/>
              </p:cNvSpPr>
              <p:nvPr/>
            </p:nvSpPr>
            <p:spPr bwMode="auto">
              <a:xfrm>
                <a:off x="6773863" y="3668713"/>
                <a:ext cx="188912" cy="188912"/>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13" name="Oval 25"/>
              <p:cNvSpPr>
                <a:spLocks noChangeArrowheads="1"/>
              </p:cNvSpPr>
              <p:nvPr/>
            </p:nvSpPr>
            <p:spPr bwMode="auto">
              <a:xfrm>
                <a:off x="6926263" y="3821113"/>
                <a:ext cx="188912" cy="188912"/>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14" name="Oval 26"/>
              <p:cNvSpPr>
                <a:spLocks noChangeArrowheads="1"/>
              </p:cNvSpPr>
              <p:nvPr/>
            </p:nvSpPr>
            <p:spPr bwMode="auto">
              <a:xfrm>
                <a:off x="7326313" y="3973513"/>
                <a:ext cx="188912" cy="188912"/>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15" name="Oval 27"/>
              <p:cNvSpPr>
                <a:spLocks noChangeArrowheads="1"/>
              </p:cNvSpPr>
              <p:nvPr/>
            </p:nvSpPr>
            <p:spPr bwMode="auto">
              <a:xfrm>
                <a:off x="7231063" y="3589338"/>
                <a:ext cx="188912" cy="188912"/>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16" name="Isosceles Triangle 5"/>
              <p:cNvSpPr>
                <a:spLocks noChangeArrowheads="1"/>
              </p:cNvSpPr>
              <p:nvPr/>
            </p:nvSpPr>
            <p:spPr bwMode="auto">
              <a:xfrm>
                <a:off x="6589713" y="4057650"/>
                <a:ext cx="184150" cy="104775"/>
              </a:xfrm>
              <a:prstGeom prst="triangle">
                <a:avLst>
                  <a:gd name="adj" fmla="val 50000"/>
                </a:avLst>
              </a:prstGeom>
              <a:solidFill>
                <a:srgbClr val="FF0000"/>
              </a:solidFill>
              <a:ln w="3175" algn="ctr">
                <a:solidFill>
                  <a:srgbClr val="FF0000"/>
                </a:solidFill>
                <a:round/>
                <a:headEnd/>
                <a:tailEnd/>
              </a:ln>
            </p:spPr>
            <p:txBody>
              <a:bodyPr wrap="none" lIns="90000" tIns="46800" rIns="90000" bIns="46800">
                <a:spAutoFit/>
              </a:bodyPr>
              <a:lstStyle/>
              <a:p>
                <a:endParaRPr lang="en-GB"/>
              </a:p>
            </p:txBody>
          </p:sp>
          <p:sp>
            <p:nvSpPr>
              <p:cNvPr id="17" name="Isosceles Triangle 28"/>
              <p:cNvSpPr>
                <a:spLocks noChangeArrowheads="1"/>
              </p:cNvSpPr>
              <p:nvPr/>
            </p:nvSpPr>
            <p:spPr bwMode="auto">
              <a:xfrm>
                <a:off x="6742113" y="3484563"/>
                <a:ext cx="184150" cy="104775"/>
              </a:xfrm>
              <a:prstGeom prst="triangle">
                <a:avLst>
                  <a:gd name="adj" fmla="val 50000"/>
                </a:avLst>
              </a:prstGeom>
              <a:solidFill>
                <a:srgbClr val="FF0000"/>
              </a:solidFill>
              <a:ln w="3175" algn="ctr">
                <a:solidFill>
                  <a:srgbClr val="FF0000"/>
                </a:solidFill>
                <a:round/>
                <a:headEnd/>
                <a:tailEnd/>
              </a:ln>
            </p:spPr>
            <p:txBody>
              <a:bodyPr wrap="none" lIns="90000" tIns="46800" rIns="90000" bIns="46800">
                <a:spAutoFit/>
              </a:bodyPr>
              <a:lstStyle/>
              <a:p>
                <a:endParaRPr lang="en-GB"/>
              </a:p>
            </p:txBody>
          </p:sp>
          <p:sp>
            <p:nvSpPr>
              <p:cNvPr id="18" name="Isosceles Triangle 29"/>
              <p:cNvSpPr>
                <a:spLocks noChangeArrowheads="1"/>
              </p:cNvSpPr>
              <p:nvPr/>
            </p:nvSpPr>
            <p:spPr bwMode="auto">
              <a:xfrm>
                <a:off x="7067550" y="4078288"/>
                <a:ext cx="184150" cy="104775"/>
              </a:xfrm>
              <a:prstGeom prst="triangle">
                <a:avLst>
                  <a:gd name="adj" fmla="val 50000"/>
                </a:avLst>
              </a:prstGeom>
              <a:solidFill>
                <a:srgbClr val="FF0000"/>
              </a:solidFill>
              <a:ln w="3175" algn="ctr">
                <a:solidFill>
                  <a:srgbClr val="FF0000"/>
                </a:solidFill>
                <a:round/>
                <a:headEnd/>
                <a:tailEnd/>
              </a:ln>
            </p:spPr>
            <p:txBody>
              <a:bodyPr wrap="none" lIns="90000" tIns="46800" rIns="90000" bIns="46800">
                <a:spAutoFit/>
              </a:bodyPr>
              <a:lstStyle/>
              <a:p>
                <a:endParaRPr lang="en-GB"/>
              </a:p>
            </p:txBody>
          </p:sp>
          <p:sp>
            <p:nvSpPr>
              <p:cNvPr id="23" name="Isosceles Triangle 32"/>
              <p:cNvSpPr>
                <a:spLocks noChangeArrowheads="1"/>
              </p:cNvSpPr>
              <p:nvPr/>
            </p:nvSpPr>
            <p:spPr bwMode="auto">
              <a:xfrm>
                <a:off x="6742113" y="4210050"/>
                <a:ext cx="184150" cy="104775"/>
              </a:xfrm>
              <a:prstGeom prst="triangle">
                <a:avLst>
                  <a:gd name="adj" fmla="val 50000"/>
                </a:avLst>
              </a:prstGeom>
              <a:solidFill>
                <a:srgbClr val="FF0000"/>
              </a:solidFill>
              <a:ln w="3175" algn="ctr">
                <a:solidFill>
                  <a:srgbClr val="FF0000"/>
                </a:solidFill>
                <a:round/>
                <a:headEnd/>
                <a:tailEnd/>
              </a:ln>
            </p:spPr>
            <p:txBody>
              <a:bodyPr wrap="none" lIns="90000" tIns="46800" rIns="90000" bIns="46800">
                <a:spAutoFit/>
              </a:bodyPr>
              <a:lstStyle/>
              <a:p>
                <a:endParaRPr lang="en-GB"/>
              </a:p>
            </p:txBody>
          </p:sp>
          <p:sp>
            <p:nvSpPr>
              <p:cNvPr id="26" name="Oval 35"/>
              <p:cNvSpPr>
                <a:spLocks noChangeArrowheads="1"/>
              </p:cNvSpPr>
              <p:nvPr/>
            </p:nvSpPr>
            <p:spPr bwMode="auto">
              <a:xfrm>
                <a:off x="7069138" y="4267200"/>
                <a:ext cx="188912" cy="188913"/>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grpSp>
        <p:cxnSp>
          <p:nvCxnSpPr>
            <p:cNvPr id="30" name="Straight Arrow Connector 11"/>
            <p:cNvCxnSpPr>
              <a:cxnSpLocks noChangeShapeType="1"/>
            </p:cNvCxnSpPr>
            <p:nvPr/>
          </p:nvCxnSpPr>
          <p:spPr bwMode="auto">
            <a:xfrm flipV="1">
              <a:off x="4476750" y="3830638"/>
              <a:ext cx="1482725" cy="15875"/>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 name="TextBox 51"/>
            <p:cNvSpPr txBox="1">
              <a:spLocks noChangeArrowheads="1"/>
            </p:cNvSpPr>
            <p:nvPr/>
          </p:nvSpPr>
          <p:spPr bwMode="auto">
            <a:xfrm>
              <a:off x="2800350" y="4756150"/>
              <a:ext cx="181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Normal</a:t>
              </a:r>
            </a:p>
          </p:txBody>
        </p:sp>
        <p:sp>
          <p:nvSpPr>
            <p:cNvPr id="41" name="TextBox 52"/>
            <p:cNvSpPr txBox="1">
              <a:spLocks noChangeArrowheads="1"/>
            </p:cNvSpPr>
            <p:nvPr/>
          </p:nvSpPr>
          <p:spPr bwMode="auto">
            <a:xfrm>
              <a:off x="6657975" y="4751388"/>
              <a:ext cx="181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Cancer</a:t>
              </a:r>
            </a:p>
          </p:txBody>
        </p:sp>
        <p:grpSp>
          <p:nvGrpSpPr>
            <p:cNvPr id="51" name="Group 50"/>
            <p:cNvGrpSpPr/>
            <p:nvPr/>
          </p:nvGrpSpPr>
          <p:grpSpPr>
            <a:xfrm>
              <a:off x="2563813" y="5056188"/>
              <a:ext cx="1466850" cy="1119187"/>
              <a:chOff x="2563813" y="5056188"/>
              <a:chExt cx="1466850" cy="1119187"/>
            </a:xfrm>
          </p:grpSpPr>
          <p:sp>
            <p:nvSpPr>
              <p:cNvPr id="31" name="Rounded Rectangle 38"/>
              <p:cNvSpPr>
                <a:spLocks noChangeArrowheads="1"/>
              </p:cNvSpPr>
              <p:nvPr/>
            </p:nvSpPr>
            <p:spPr bwMode="auto">
              <a:xfrm>
                <a:off x="2563813" y="5056188"/>
                <a:ext cx="1466850" cy="1119187"/>
              </a:xfrm>
              <a:prstGeom prst="roundRect">
                <a:avLst>
                  <a:gd name="adj" fmla="val 16667"/>
                </a:avLst>
              </a:prstGeom>
              <a:solidFill>
                <a:schemeClr val="bg1"/>
              </a:solidFill>
              <a:ln w="3175" algn="ctr">
                <a:solidFill>
                  <a:srgbClr val="CCFFFF"/>
                </a:solidFill>
                <a:round/>
                <a:headEnd/>
                <a:tailEnd/>
              </a:ln>
            </p:spPr>
            <p:txBody>
              <a:bodyPr lIns="90000" tIns="46800" rIns="90000" bIns="46800">
                <a:spAutoFit/>
              </a:bodyPr>
              <a:lstStyle/>
              <a:p>
                <a:endParaRPr lang="en-GB"/>
              </a:p>
            </p:txBody>
          </p:sp>
          <p:sp>
            <p:nvSpPr>
              <p:cNvPr id="32" name="Oval 39"/>
              <p:cNvSpPr>
                <a:spLocks noChangeArrowheads="1"/>
              </p:cNvSpPr>
              <p:nvPr/>
            </p:nvSpPr>
            <p:spPr bwMode="auto">
              <a:xfrm>
                <a:off x="2895600" y="5386388"/>
                <a:ext cx="188913" cy="188912"/>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33" name="Oval 40"/>
              <p:cNvSpPr>
                <a:spLocks noChangeArrowheads="1"/>
              </p:cNvSpPr>
              <p:nvPr/>
            </p:nvSpPr>
            <p:spPr bwMode="auto">
              <a:xfrm>
                <a:off x="3032125" y="5538788"/>
                <a:ext cx="188913" cy="188912"/>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34" name="Oval 41"/>
              <p:cNvSpPr>
                <a:spLocks noChangeArrowheads="1"/>
              </p:cNvSpPr>
              <p:nvPr/>
            </p:nvSpPr>
            <p:spPr bwMode="auto">
              <a:xfrm>
                <a:off x="3432175" y="5691188"/>
                <a:ext cx="188913" cy="188912"/>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35" name="Oval 42"/>
              <p:cNvSpPr>
                <a:spLocks noChangeArrowheads="1"/>
              </p:cNvSpPr>
              <p:nvPr/>
            </p:nvSpPr>
            <p:spPr bwMode="auto">
              <a:xfrm>
                <a:off x="3336925" y="5307013"/>
                <a:ext cx="188913" cy="190500"/>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42" name="Oval 54"/>
              <p:cNvSpPr>
                <a:spLocks noChangeArrowheads="1"/>
              </p:cNvSpPr>
              <p:nvPr/>
            </p:nvSpPr>
            <p:spPr bwMode="auto">
              <a:xfrm>
                <a:off x="3127375" y="5843588"/>
                <a:ext cx="188913" cy="188912"/>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grpSp>
        <p:cxnSp>
          <p:nvCxnSpPr>
            <p:cNvPr id="44" name="Straight Arrow Connector 56"/>
            <p:cNvCxnSpPr>
              <a:cxnSpLocks noChangeShapeType="1"/>
            </p:cNvCxnSpPr>
            <p:nvPr/>
          </p:nvCxnSpPr>
          <p:spPr bwMode="auto">
            <a:xfrm flipV="1">
              <a:off x="4503738" y="5559425"/>
              <a:ext cx="1481137" cy="15875"/>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TextBox 12"/>
            <p:cNvSpPr txBox="1">
              <a:spLocks noChangeArrowheads="1"/>
            </p:cNvSpPr>
            <p:nvPr/>
          </p:nvSpPr>
          <p:spPr bwMode="auto">
            <a:xfrm>
              <a:off x="7867650" y="3394075"/>
              <a:ext cx="118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t>Normal copy-number</a:t>
              </a:r>
            </a:p>
          </p:txBody>
        </p:sp>
        <p:grpSp>
          <p:nvGrpSpPr>
            <p:cNvPr id="50" name="Group 49"/>
            <p:cNvGrpSpPr/>
            <p:nvPr/>
          </p:nvGrpSpPr>
          <p:grpSpPr>
            <a:xfrm>
              <a:off x="6375400" y="5065713"/>
              <a:ext cx="1465263" cy="1119187"/>
              <a:chOff x="6375400" y="5065713"/>
              <a:chExt cx="1465263" cy="1119187"/>
            </a:xfrm>
          </p:grpSpPr>
          <p:sp>
            <p:nvSpPr>
              <p:cNvPr id="36" name="Rounded Rectangle 43"/>
              <p:cNvSpPr>
                <a:spLocks noChangeArrowheads="1"/>
              </p:cNvSpPr>
              <p:nvPr/>
            </p:nvSpPr>
            <p:spPr bwMode="auto">
              <a:xfrm>
                <a:off x="6375400" y="5065713"/>
                <a:ext cx="1465263" cy="1119187"/>
              </a:xfrm>
              <a:prstGeom prst="roundRect">
                <a:avLst>
                  <a:gd name="adj" fmla="val 16667"/>
                </a:avLst>
              </a:prstGeom>
              <a:solidFill>
                <a:schemeClr val="bg1"/>
              </a:solidFill>
              <a:ln w="3175" algn="ctr">
                <a:solidFill>
                  <a:srgbClr val="CCFFFF"/>
                </a:solidFill>
                <a:round/>
                <a:headEnd/>
                <a:tailEnd/>
              </a:ln>
            </p:spPr>
            <p:txBody>
              <a:bodyPr lIns="90000" tIns="46800" rIns="90000" bIns="46800">
                <a:spAutoFit/>
              </a:bodyPr>
              <a:lstStyle/>
              <a:p>
                <a:endParaRPr lang="en-GB"/>
              </a:p>
            </p:txBody>
          </p:sp>
          <p:sp>
            <p:nvSpPr>
              <p:cNvPr id="37" name="Oval 44"/>
              <p:cNvSpPr>
                <a:spLocks noChangeArrowheads="1"/>
              </p:cNvSpPr>
              <p:nvPr/>
            </p:nvSpPr>
            <p:spPr bwMode="auto">
              <a:xfrm>
                <a:off x="6800850" y="5397500"/>
                <a:ext cx="188913" cy="188913"/>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38" name="Oval 47"/>
              <p:cNvSpPr>
                <a:spLocks noChangeArrowheads="1"/>
              </p:cNvSpPr>
              <p:nvPr/>
            </p:nvSpPr>
            <p:spPr bwMode="auto">
              <a:xfrm>
                <a:off x="7258050" y="5318125"/>
                <a:ext cx="188913" cy="188913"/>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39" name="Isosceles Triangle 49"/>
              <p:cNvSpPr>
                <a:spLocks noChangeArrowheads="1"/>
              </p:cNvSpPr>
              <p:nvPr/>
            </p:nvSpPr>
            <p:spPr bwMode="auto">
              <a:xfrm>
                <a:off x="6769100" y="5213350"/>
                <a:ext cx="184150" cy="104775"/>
              </a:xfrm>
              <a:prstGeom prst="triangle">
                <a:avLst>
                  <a:gd name="adj" fmla="val 50000"/>
                </a:avLst>
              </a:prstGeom>
              <a:solidFill>
                <a:srgbClr val="FF0000"/>
              </a:solidFill>
              <a:ln w="3175" algn="ctr">
                <a:solidFill>
                  <a:srgbClr val="FF0000"/>
                </a:solidFill>
                <a:round/>
                <a:headEnd/>
                <a:tailEnd/>
              </a:ln>
            </p:spPr>
            <p:txBody>
              <a:bodyPr wrap="none" lIns="90000" tIns="46800" rIns="90000" bIns="46800">
                <a:spAutoFit/>
              </a:bodyPr>
              <a:lstStyle/>
              <a:p>
                <a:endParaRPr lang="en-GB"/>
              </a:p>
            </p:txBody>
          </p:sp>
          <p:sp>
            <p:nvSpPr>
              <p:cNvPr id="43" name="Oval 55"/>
              <p:cNvSpPr>
                <a:spLocks noChangeArrowheads="1"/>
              </p:cNvSpPr>
              <p:nvPr/>
            </p:nvSpPr>
            <p:spPr bwMode="auto">
              <a:xfrm>
                <a:off x="7094538" y="5995988"/>
                <a:ext cx="188912" cy="188912"/>
              </a:xfrm>
              <a:prstGeom prst="ellipse">
                <a:avLst/>
              </a:prstGeom>
              <a:solidFill>
                <a:srgbClr val="00FF00"/>
              </a:solidFill>
              <a:ln w="3175" algn="ctr">
                <a:solidFill>
                  <a:srgbClr val="CCFFFF"/>
                </a:solidFill>
                <a:round/>
                <a:headEnd/>
                <a:tailEnd/>
              </a:ln>
            </p:spPr>
            <p:txBody>
              <a:bodyPr wrap="none" lIns="90000" tIns="46800" rIns="90000" bIns="46800">
                <a:spAutoFit/>
              </a:bodyPr>
              <a:lstStyle/>
              <a:p>
                <a:endParaRPr lang="en-GB"/>
              </a:p>
            </p:txBody>
          </p:sp>
          <p:sp>
            <p:nvSpPr>
              <p:cNvPr id="46" name="Rectangle 58"/>
              <p:cNvSpPr>
                <a:spLocks noChangeArrowheads="1"/>
              </p:cNvSpPr>
              <p:nvPr/>
            </p:nvSpPr>
            <p:spPr bwMode="auto">
              <a:xfrm>
                <a:off x="7081838" y="5634038"/>
                <a:ext cx="149225" cy="152400"/>
              </a:xfrm>
              <a:prstGeom prst="rect">
                <a:avLst/>
              </a:prstGeom>
              <a:solidFill>
                <a:srgbClr val="FF0000"/>
              </a:solidFill>
              <a:ln w="3175" algn="ctr">
                <a:solidFill>
                  <a:srgbClr val="CCFFFF"/>
                </a:solidFill>
                <a:round/>
                <a:headEnd/>
                <a:tailEnd/>
              </a:ln>
            </p:spPr>
            <p:txBody>
              <a:bodyPr wrap="none" lIns="90000" tIns="46800" rIns="90000" bIns="46800">
                <a:spAutoFit/>
              </a:bodyPr>
              <a:lstStyle/>
              <a:p>
                <a:endParaRPr lang="en-GB"/>
              </a:p>
            </p:txBody>
          </p:sp>
          <p:sp>
            <p:nvSpPr>
              <p:cNvPr id="47" name="Rectangle 59"/>
              <p:cNvSpPr>
                <a:spLocks noChangeArrowheads="1"/>
              </p:cNvSpPr>
              <p:nvPr/>
            </p:nvSpPr>
            <p:spPr bwMode="auto">
              <a:xfrm>
                <a:off x="7407275" y="5722938"/>
                <a:ext cx="149225" cy="152400"/>
              </a:xfrm>
              <a:prstGeom prst="rect">
                <a:avLst/>
              </a:prstGeom>
              <a:solidFill>
                <a:srgbClr val="FF0000"/>
              </a:solidFill>
              <a:ln w="3175" algn="ctr">
                <a:solidFill>
                  <a:srgbClr val="CCFFFF"/>
                </a:solidFill>
                <a:round/>
                <a:headEnd/>
                <a:tailEnd/>
              </a:ln>
            </p:spPr>
            <p:txBody>
              <a:bodyPr wrap="none" lIns="90000" tIns="46800" rIns="90000" bIns="46800">
                <a:spAutoFit/>
              </a:bodyPr>
              <a:lstStyle/>
              <a:p>
                <a:endParaRPr lang="en-GB"/>
              </a:p>
            </p:txBody>
          </p:sp>
        </p:grpSp>
        <p:grpSp>
          <p:nvGrpSpPr>
            <p:cNvPr id="54" name="Group 53"/>
            <p:cNvGrpSpPr/>
            <p:nvPr/>
          </p:nvGrpSpPr>
          <p:grpSpPr>
            <a:xfrm>
              <a:off x="600075" y="3729800"/>
              <a:ext cx="2174875" cy="1858962"/>
              <a:chOff x="138113" y="3100388"/>
              <a:chExt cx="2174875" cy="1858962"/>
            </a:xfrm>
          </p:grpSpPr>
          <p:sp>
            <p:nvSpPr>
              <p:cNvPr id="21" name="Oval 31"/>
              <p:cNvSpPr>
                <a:spLocks noChangeArrowheads="1"/>
              </p:cNvSpPr>
              <p:nvPr/>
            </p:nvSpPr>
            <p:spPr bwMode="auto">
              <a:xfrm>
                <a:off x="158750" y="3148013"/>
                <a:ext cx="188913" cy="188912"/>
              </a:xfrm>
              <a:prstGeom prst="ellipse">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GB"/>
              </a:p>
            </p:txBody>
          </p:sp>
          <p:sp>
            <p:nvSpPr>
              <p:cNvPr id="22" name="TextBox 7"/>
              <p:cNvSpPr txBox="1">
                <a:spLocks noChangeArrowheads="1"/>
              </p:cNvSpPr>
              <p:nvPr/>
            </p:nvSpPr>
            <p:spPr bwMode="auto">
              <a:xfrm>
                <a:off x="331788" y="3100388"/>
                <a:ext cx="1308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t>Epithelial cell</a:t>
                </a:r>
              </a:p>
            </p:txBody>
          </p:sp>
          <p:sp>
            <p:nvSpPr>
              <p:cNvPr id="24" name="Isosceles Triangle 33"/>
              <p:cNvSpPr>
                <a:spLocks noChangeArrowheads="1"/>
              </p:cNvSpPr>
              <p:nvPr/>
            </p:nvSpPr>
            <p:spPr bwMode="auto">
              <a:xfrm>
                <a:off x="166688" y="3589338"/>
                <a:ext cx="184150" cy="104775"/>
              </a:xfrm>
              <a:prstGeom prst="triangle">
                <a:avLst>
                  <a:gd name="adj" fmla="val 50000"/>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GB"/>
              </a:p>
            </p:txBody>
          </p:sp>
          <p:sp>
            <p:nvSpPr>
              <p:cNvPr id="27" name="TextBox 36"/>
              <p:cNvSpPr txBox="1">
                <a:spLocks noChangeArrowheads="1"/>
              </p:cNvSpPr>
              <p:nvPr/>
            </p:nvSpPr>
            <p:spPr bwMode="auto">
              <a:xfrm>
                <a:off x="357188" y="3505200"/>
                <a:ext cx="1308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t>Immune cell</a:t>
                </a:r>
              </a:p>
            </p:txBody>
          </p:sp>
          <p:sp>
            <p:nvSpPr>
              <p:cNvPr id="28" name="TextBox 8"/>
              <p:cNvSpPr txBox="1">
                <a:spLocks noChangeArrowheads="1"/>
              </p:cNvSpPr>
              <p:nvPr/>
            </p:nvSpPr>
            <p:spPr bwMode="auto">
              <a:xfrm>
                <a:off x="142875" y="4419600"/>
                <a:ext cx="2170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a:solidFill>
                      <a:srgbClr val="00FF00"/>
                    </a:solidFill>
                  </a:rPr>
                  <a:t>Low expression</a:t>
                </a:r>
              </a:p>
            </p:txBody>
          </p:sp>
          <p:sp>
            <p:nvSpPr>
              <p:cNvPr id="29" name="TextBox 37"/>
              <p:cNvSpPr txBox="1">
                <a:spLocks noChangeArrowheads="1"/>
              </p:cNvSpPr>
              <p:nvPr/>
            </p:nvSpPr>
            <p:spPr bwMode="auto">
              <a:xfrm>
                <a:off x="138113" y="4651375"/>
                <a:ext cx="2168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a:solidFill>
                      <a:srgbClr val="FF0000"/>
                    </a:solidFill>
                  </a:rPr>
                  <a:t>High expression</a:t>
                </a:r>
              </a:p>
            </p:txBody>
          </p:sp>
          <p:sp>
            <p:nvSpPr>
              <p:cNvPr id="48" name="Rectangle 61"/>
              <p:cNvSpPr>
                <a:spLocks noChangeArrowheads="1"/>
              </p:cNvSpPr>
              <p:nvPr/>
            </p:nvSpPr>
            <p:spPr bwMode="auto">
              <a:xfrm>
                <a:off x="188913" y="3897313"/>
                <a:ext cx="150812" cy="1524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GB"/>
              </a:p>
            </p:txBody>
          </p:sp>
          <p:sp>
            <p:nvSpPr>
              <p:cNvPr id="49" name="TextBox 62"/>
              <p:cNvSpPr txBox="1">
                <a:spLocks noChangeArrowheads="1"/>
              </p:cNvSpPr>
              <p:nvPr/>
            </p:nvSpPr>
            <p:spPr bwMode="auto">
              <a:xfrm>
                <a:off x="357188" y="3836988"/>
                <a:ext cx="1708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dirty="0"/>
                  <a:t>Epithelial cell, gene amplified</a:t>
                </a:r>
              </a:p>
            </p:txBody>
          </p:sp>
        </p:grpSp>
      </p:grpSp>
    </p:spTree>
    <p:extLst>
      <p:ext uri="{BB962C8B-B14F-4D97-AF65-F5344CB8AC3E}">
        <p14:creationId xmlns:p14="http://schemas.microsoft.com/office/powerpoint/2010/main" val="347463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20688"/>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Global i</a:t>
            </a:r>
            <a:r>
              <a:rPr lang="en-GB" dirty="0" smtClean="0">
                <a:effectLst>
                  <a:outerShdw blurRad="38100" dist="38100" dir="2700000" algn="tl">
                    <a:srgbClr val="000000">
                      <a:alpha val="43137"/>
                    </a:srgbClr>
                  </a:outerShdw>
                </a:effectLst>
              </a:rPr>
              <a:t>nformation </a:t>
            </a:r>
            <a:r>
              <a:rPr lang="en-GB" dirty="0">
                <a:effectLst>
                  <a:outerShdw blurRad="38100" dist="38100" dir="2700000" algn="tl">
                    <a:srgbClr val="000000">
                      <a:alpha val="43137"/>
                    </a:srgbClr>
                  </a:outerShdw>
                </a:effectLst>
              </a:rPr>
              <a:t>entropy increases</a:t>
            </a:r>
          </a:p>
        </p:txBody>
      </p:sp>
      <p:pic>
        <p:nvPicPr>
          <p:cNvPr id="5"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363811"/>
            <a:ext cx="58166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6321425" y="1797050"/>
            <a:ext cx="28225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a:t>Flux entropy is increased in cancer relative to normal tissue.</a:t>
            </a:r>
          </a:p>
          <a:p>
            <a:pPr eaLnBrk="1" hangingPunct="1">
              <a:buFont typeface="Arial" charset="0"/>
              <a:buChar char="•"/>
            </a:pPr>
            <a:endParaRPr lang="en-GB" dirty="0"/>
          </a:p>
          <a:p>
            <a:pPr eaLnBrk="1" hangingPunct="1">
              <a:buFont typeface="Arial" charset="0"/>
              <a:buChar char="•"/>
            </a:pPr>
            <a:endParaRPr lang="en-GB" dirty="0"/>
          </a:p>
          <a:p>
            <a:pPr marL="0" indent="0" eaLnBrk="1" hangingPunct="1"/>
            <a:endParaRPr lang="en-GB" dirty="0" smtClean="0"/>
          </a:p>
          <a:p>
            <a:pPr marL="0" indent="0" eaLnBrk="1" hangingPunct="1"/>
            <a:r>
              <a:rPr lang="en-GB" dirty="0" smtClean="0"/>
              <a:t>Covariance </a:t>
            </a:r>
            <a:r>
              <a:rPr lang="en-GB" dirty="0"/>
              <a:t>entropy </a:t>
            </a:r>
            <a:r>
              <a:rPr lang="en-GB" dirty="0" smtClean="0"/>
              <a:t>changes inconsistent.</a:t>
            </a:r>
            <a:endParaRPr lang="en-GB" dirty="0"/>
          </a:p>
          <a:p>
            <a:pPr eaLnBrk="1" hangingPunct="1">
              <a:buFont typeface="Arial" charset="0"/>
              <a:buChar char="•"/>
            </a:pPr>
            <a:endParaRPr lang="en-GB" dirty="0"/>
          </a:p>
          <a:p>
            <a:pPr eaLnBrk="1" hangingPunct="1">
              <a:buFont typeface="Arial" charset="0"/>
              <a:buChar char="•"/>
            </a:pPr>
            <a:endParaRPr lang="en-GB" dirty="0"/>
          </a:p>
          <a:p>
            <a:pPr eaLnBrk="1" hangingPunct="1">
              <a:buFont typeface="Arial" charset="0"/>
              <a:buChar char="•"/>
            </a:pPr>
            <a:endParaRPr lang="en-GB" dirty="0" smtClean="0"/>
          </a:p>
          <a:p>
            <a:pPr eaLnBrk="1" hangingPunct="1">
              <a:buFont typeface="Arial" charset="0"/>
              <a:buChar char="•"/>
            </a:pPr>
            <a:endParaRPr lang="en-GB" dirty="0"/>
          </a:p>
          <a:p>
            <a:pPr marL="0" indent="0" eaLnBrk="1" hangingPunct="1"/>
            <a:r>
              <a:rPr lang="en-GB" dirty="0" smtClean="0"/>
              <a:t>Maximum </a:t>
            </a:r>
            <a:r>
              <a:rPr lang="en-GB" dirty="0"/>
              <a:t>difference attained for paths in the PIN up to length 3.</a:t>
            </a:r>
          </a:p>
        </p:txBody>
      </p:sp>
      <p:sp>
        <p:nvSpPr>
          <p:cNvPr id="7" name="TextBox 8"/>
          <p:cNvSpPr txBox="1">
            <a:spLocks noChangeArrowheads="1"/>
          </p:cNvSpPr>
          <p:nvPr/>
        </p:nvSpPr>
        <p:spPr bwMode="auto">
          <a:xfrm>
            <a:off x="7128792" y="6553200"/>
            <a:ext cx="1979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a:t>West et al Submitted 2012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20688"/>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Correlation path length scales</a:t>
            </a:r>
            <a:endParaRPr lang="en-GB" dirty="0">
              <a:effectLst>
                <a:outerShdw blurRad="38100" dist="38100" dir="2700000" algn="tl">
                  <a:srgbClr val="000000">
                    <a:alpha val="43137"/>
                  </a:srgbClr>
                </a:outerShdw>
              </a:effectLst>
            </a:endParaRPr>
          </a:p>
        </p:txBody>
      </p:sp>
      <p:pic>
        <p:nvPicPr>
          <p:cNvPr id="7"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686" y="1406525"/>
            <a:ext cx="6729586" cy="504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70923" y="4665910"/>
            <a:ext cx="2273077" cy="923330"/>
          </a:xfrm>
          <a:prstGeom prst="rect">
            <a:avLst/>
          </a:prstGeom>
          <a:noFill/>
        </p:spPr>
        <p:txBody>
          <a:bodyPr wrap="square">
            <a:spAutoFit/>
          </a:bodyPr>
          <a:lstStyle/>
          <a:p>
            <a:pPr>
              <a:defRPr/>
            </a:pPr>
            <a:r>
              <a:rPr lang="en-GB" dirty="0" smtClean="0">
                <a:latin typeface="Arial" pitchFamily="34" charset="0"/>
              </a:rPr>
              <a:t>Natural </a:t>
            </a:r>
            <a:r>
              <a:rPr lang="en-GB" dirty="0">
                <a:latin typeface="Arial" pitchFamily="34" charset="0"/>
              </a:rPr>
              <a:t>correlation length scale on the mRNA-PIN is 3.</a:t>
            </a:r>
          </a:p>
        </p:txBody>
      </p:sp>
      <p:sp>
        <p:nvSpPr>
          <p:cNvPr id="9" name="TextBox 8"/>
          <p:cNvSpPr txBox="1">
            <a:spLocks noChangeArrowheads="1"/>
          </p:cNvSpPr>
          <p:nvPr/>
        </p:nvSpPr>
        <p:spPr bwMode="auto">
          <a:xfrm>
            <a:off x="7128792" y="6553200"/>
            <a:ext cx="1979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a:t>West et al Submitted 2012</a:t>
            </a:r>
          </a:p>
        </p:txBody>
      </p:sp>
      <p:sp>
        <p:nvSpPr>
          <p:cNvPr id="6" name="TextBox 5"/>
          <p:cNvSpPr txBox="1"/>
          <p:nvPr/>
        </p:nvSpPr>
        <p:spPr>
          <a:xfrm>
            <a:off x="6870922" y="2132856"/>
            <a:ext cx="2273077" cy="923330"/>
          </a:xfrm>
          <a:prstGeom prst="rect">
            <a:avLst/>
          </a:prstGeom>
          <a:noFill/>
        </p:spPr>
        <p:txBody>
          <a:bodyPr wrap="square">
            <a:spAutoFit/>
          </a:bodyPr>
          <a:lstStyle/>
          <a:p>
            <a:pPr>
              <a:defRPr/>
            </a:pPr>
            <a:r>
              <a:rPr lang="en-GB" dirty="0" smtClean="0">
                <a:latin typeface="Arial" pitchFamily="34" charset="0"/>
              </a:rPr>
              <a:t>Local correlations stronger in every case.</a:t>
            </a:r>
            <a:endParaRPr lang="en-GB" dirty="0">
              <a:latin typeface="Arial" pitchFamily="34" charset="0"/>
            </a:endParaRPr>
          </a:p>
        </p:txBody>
      </p:sp>
    </p:spTree>
    <p:extLst>
      <p:ext uri="{BB962C8B-B14F-4D97-AF65-F5344CB8AC3E}">
        <p14:creationId xmlns:p14="http://schemas.microsoft.com/office/powerpoint/2010/main" val="4519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20688"/>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Local f</a:t>
            </a:r>
            <a:r>
              <a:rPr lang="en-GB" dirty="0" smtClean="0">
                <a:effectLst>
                  <a:outerShdw blurRad="38100" dist="38100" dir="2700000" algn="tl">
                    <a:srgbClr val="000000">
                      <a:alpha val="43137"/>
                    </a:srgbClr>
                  </a:outerShdw>
                </a:effectLst>
              </a:rPr>
              <a:t>lux and covariance entropies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80696" y="5661248"/>
            <a:ext cx="8489879" cy="108012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lvl="0" indent="0" algn="ctr">
              <a:buNone/>
            </a:pPr>
            <a:r>
              <a:rPr lang="en-GB" sz="2000" dirty="0" smtClean="0">
                <a:latin typeface="Arial" pitchFamily="34" charset="0"/>
                <a:cs typeface="Arial" pitchFamily="34" charset="0"/>
              </a:rPr>
              <a:t>Consistent and significant increases in local flux entropy found from normal to cancer tissue.</a:t>
            </a:r>
            <a:endParaRPr lang="en-GB" sz="2000" dirty="0">
              <a:latin typeface="Arial" pitchFamily="34" charset="0"/>
              <a:cs typeface="Arial" pitchFamily="34" charset="0"/>
            </a:endParaRPr>
          </a:p>
        </p:txBody>
      </p:sp>
      <p:pic>
        <p:nvPicPr>
          <p:cNvPr id="4" name="Picture 3"/>
          <p:cNvPicPr>
            <a:picLocks noChangeAspect="1"/>
          </p:cNvPicPr>
          <p:nvPr/>
        </p:nvPicPr>
        <p:blipFill>
          <a:blip r:embed="rId3">
            <a:clrChange>
              <a:clrFrom>
                <a:srgbClr val="FFFFFF"/>
              </a:clrFrom>
              <a:clrTo>
                <a:srgbClr val="FFFFFF">
                  <a:alpha val="0"/>
                </a:srgbClr>
              </a:clrTo>
            </a:clrChange>
            <a:lum/>
            <a:alphaModFix/>
          </a:blip>
          <a:srcRect/>
          <a:stretch>
            <a:fillRect/>
          </a:stretch>
        </p:blipFill>
        <p:spPr>
          <a:xfrm>
            <a:off x="107504" y="1196752"/>
            <a:ext cx="7309738" cy="4392488"/>
          </a:xfrm>
          <a:prstGeom prst="rect">
            <a:avLst/>
          </a:prstGeom>
          <a:noFill/>
          <a:ln>
            <a:noFill/>
          </a:ln>
        </p:spPr>
      </p:pic>
      <p:sp>
        <p:nvSpPr>
          <p:cNvPr id="5" name="TextBox 7"/>
          <p:cNvSpPr txBox="1">
            <a:spLocks noChangeArrowheads="1"/>
          </p:cNvSpPr>
          <p:nvPr/>
        </p:nvSpPr>
        <p:spPr bwMode="auto">
          <a:xfrm>
            <a:off x="7524328" y="1556792"/>
            <a:ext cx="161967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a:t>Local flux entropies increased in cancer.</a:t>
            </a:r>
          </a:p>
          <a:p>
            <a:pPr eaLnBrk="1" hangingPunct="1">
              <a:buFont typeface="Arial" charset="0"/>
              <a:buChar char="•"/>
            </a:pPr>
            <a:endParaRPr lang="en-GB" dirty="0"/>
          </a:p>
          <a:p>
            <a:pPr eaLnBrk="1" hangingPunct="1">
              <a:buFont typeface="Arial" charset="0"/>
              <a:buChar char="•"/>
            </a:pPr>
            <a:endParaRPr lang="en-GB" dirty="0"/>
          </a:p>
          <a:p>
            <a:pPr eaLnBrk="1" hangingPunct="1">
              <a:buFont typeface="Arial" charset="0"/>
              <a:buChar char="•"/>
            </a:pPr>
            <a:endParaRPr lang="en-GB" dirty="0"/>
          </a:p>
          <a:p>
            <a:pPr marL="0" indent="0" eaLnBrk="1" hangingPunct="1"/>
            <a:endParaRPr lang="en-GB" dirty="0"/>
          </a:p>
          <a:p>
            <a:pPr marL="0" indent="0" eaLnBrk="1" hangingPunct="1"/>
            <a:r>
              <a:rPr lang="en-GB" dirty="0"/>
              <a:t>Local covariance entropies not always increased</a:t>
            </a:r>
            <a:r>
              <a:rPr lang="en-GB" dirty="0" smtClean="0"/>
              <a:t>.</a:t>
            </a:r>
            <a:endParaRPr lang="en-GB" dirty="0"/>
          </a:p>
        </p:txBody>
      </p:sp>
      <p:sp>
        <p:nvSpPr>
          <p:cNvPr id="6" name="TextBox 8"/>
          <p:cNvSpPr txBox="1">
            <a:spLocks noChangeArrowheads="1"/>
          </p:cNvSpPr>
          <p:nvPr/>
        </p:nvSpPr>
        <p:spPr bwMode="auto">
          <a:xfrm>
            <a:off x="7128792" y="6553200"/>
            <a:ext cx="1979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a:t>West et al Submitted 2012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Differential expression and entropy</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620000"/>
            <a:ext cx="8489879" cy="4905344"/>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b="1" dirty="0">
                <a:solidFill>
                  <a:schemeClr val="tx1"/>
                </a:solidFill>
                <a:latin typeface="" pitchFamily="16"/>
              </a:rPr>
              <a:t>Hypothesis</a:t>
            </a:r>
            <a:r>
              <a:rPr lang="en-GB" dirty="0">
                <a:solidFill>
                  <a:schemeClr val="tx1"/>
                </a:solidFill>
                <a:latin typeface="" pitchFamily="16"/>
              </a:rPr>
              <a:t>: </a:t>
            </a:r>
            <a:r>
              <a:rPr lang="en-GB" dirty="0" smtClean="0">
                <a:solidFill>
                  <a:schemeClr val="tx1"/>
                </a:solidFill>
                <a:latin typeface="" pitchFamily="16"/>
              </a:rPr>
              <a:t>alterations in genes “driving” the cancer should lead to disruptions in local and global gene expression patterns causing changes in entropy. </a:t>
            </a:r>
            <a:endParaRPr lang="en-GB" dirty="0">
              <a:solidFill>
                <a:schemeClr val="tx1"/>
              </a:solidFill>
              <a:latin typeface="" pitchFamily="16"/>
            </a:endParaRPr>
          </a:p>
          <a:p>
            <a:pPr lvl="0"/>
            <a:r>
              <a:rPr lang="en-GB" b="1" dirty="0" smtClean="0">
                <a:solidFill>
                  <a:schemeClr val="tx1"/>
                </a:solidFill>
                <a:latin typeface="" pitchFamily="16"/>
              </a:rPr>
              <a:t>Consequences</a:t>
            </a:r>
            <a:r>
              <a:rPr lang="en-GB" dirty="0" smtClean="0">
                <a:solidFill>
                  <a:schemeClr val="tx1"/>
                </a:solidFill>
                <a:latin typeface="" pitchFamily="16"/>
              </a:rPr>
              <a:t>: </a:t>
            </a:r>
          </a:p>
          <a:p>
            <a:pPr lvl="1">
              <a:buFont typeface="Arial" pitchFamily="34" charset="0"/>
              <a:buChar char="•"/>
            </a:pPr>
            <a:r>
              <a:rPr lang="en-GB" sz="2800" dirty="0" smtClean="0">
                <a:solidFill>
                  <a:schemeClr val="tx1"/>
                </a:solidFill>
                <a:latin typeface="Arial" pitchFamily="34" charset="0"/>
                <a:cs typeface="Arial" pitchFamily="34" charset="0"/>
              </a:rPr>
              <a:t>Genes whose inactivation confers selective advantage (</a:t>
            </a:r>
            <a:r>
              <a:rPr lang="en-GB" sz="2800" dirty="0" err="1" smtClean="0">
                <a:solidFill>
                  <a:schemeClr val="tx1"/>
                </a:solidFill>
                <a:latin typeface="Arial" pitchFamily="34" charset="0"/>
                <a:cs typeface="Arial" pitchFamily="34" charset="0"/>
              </a:rPr>
              <a:t>tumor</a:t>
            </a:r>
            <a:r>
              <a:rPr lang="en-GB" sz="2800" dirty="0" smtClean="0">
                <a:solidFill>
                  <a:schemeClr val="tx1"/>
                </a:solidFill>
                <a:latin typeface="Arial" pitchFamily="34" charset="0"/>
                <a:cs typeface="Arial" pitchFamily="34" charset="0"/>
              </a:rPr>
              <a:t> suppressors) should tend to show increases </a:t>
            </a:r>
            <a:r>
              <a:rPr lang="en-GB" sz="2800" dirty="0">
                <a:solidFill>
                  <a:schemeClr val="tx1"/>
                </a:solidFill>
                <a:latin typeface="Arial" pitchFamily="34" charset="0"/>
                <a:cs typeface="Arial" pitchFamily="34" charset="0"/>
              </a:rPr>
              <a:t>in local flux entropy</a:t>
            </a:r>
            <a:r>
              <a:rPr lang="en-GB" sz="2800" dirty="0" smtClean="0">
                <a:solidFill>
                  <a:schemeClr val="tx1"/>
                </a:solidFill>
                <a:latin typeface="Arial" pitchFamily="34" charset="0"/>
                <a:cs typeface="Arial" pitchFamily="34" charset="0"/>
              </a:rPr>
              <a:t>.</a:t>
            </a:r>
          </a:p>
          <a:p>
            <a:pPr lvl="1">
              <a:buFont typeface="Arial" pitchFamily="34" charset="0"/>
              <a:buChar char="•"/>
            </a:pPr>
            <a:r>
              <a:rPr lang="en-GB" sz="2800" dirty="0" smtClean="0">
                <a:solidFill>
                  <a:schemeClr val="tx1"/>
                </a:solidFill>
                <a:latin typeface="Arial" pitchFamily="34" charset="0"/>
                <a:cs typeface="Arial" pitchFamily="34" charset="0"/>
              </a:rPr>
              <a:t>Genes that become activated in cancer (oncogenes) can </a:t>
            </a:r>
            <a:r>
              <a:rPr lang="en-GB" sz="2800" dirty="0">
                <a:solidFill>
                  <a:schemeClr val="tx1"/>
                </a:solidFill>
                <a:latin typeface="Arial" pitchFamily="34" charset="0"/>
                <a:cs typeface="Arial" pitchFamily="34" charset="0"/>
              </a:rPr>
              <a:t>be expected to show </a:t>
            </a:r>
            <a:r>
              <a:rPr lang="en-GB" sz="2800" dirty="0" smtClean="0">
                <a:solidFill>
                  <a:schemeClr val="tx1"/>
                </a:solidFill>
                <a:latin typeface="Arial" pitchFamily="34" charset="0"/>
                <a:cs typeface="Arial" pitchFamily="34" charset="0"/>
              </a:rPr>
              <a:t>reductions.</a:t>
            </a:r>
            <a:endParaRPr lang="en-GB" sz="2800" dirty="0">
              <a:solidFill>
                <a:schemeClr val="tx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20688"/>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Verifying changes in expression</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196752"/>
            <a:ext cx="8489879" cy="1520968"/>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400" dirty="0" smtClean="0">
                <a:latin typeface="" pitchFamily="16"/>
              </a:rPr>
              <a:t>Genes </a:t>
            </a:r>
            <a:r>
              <a:rPr lang="en-GB" sz="2400" dirty="0">
                <a:latin typeface="" pitchFamily="16"/>
              </a:rPr>
              <a:t>significantly </a:t>
            </a:r>
            <a:r>
              <a:rPr lang="en-GB" sz="2400" dirty="0" smtClean="0">
                <a:latin typeface="" pitchFamily="16"/>
              </a:rPr>
              <a:t>over-expressed </a:t>
            </a:r>
            <a:r>
              <a:rPr lang="en-GB" sz="2400" dirty="0">
                <a:latin typeface="" pitchFamily="16"/>
              </a:rPr>
              <a:t>in cancer </a:t>
            </a:r>
            <a:r>
              <a:rPr lang="en-GB" sz="2400" dirty="0" smtClean="0">
                <a:latin typeface="" pitchFamily="16"/>
              </a:rPr>
              <a:t>(</a:t>
            </a:r>
            <a:r>
              <a:rPr lang="en-GB" sz="2400" i="1" dirty="0" smtClean="0">
                <a:latin typeface="Times New Roman" pitchFamily="18" charset="0"/>
                <a:cs typeface="Times New Roman" pitchFamily="18" charset="0"/>
              </a:rPr>
              <a:t>P</a:t>
            </a:r>
            <a:r>
              <a:rPr lang="en-GB" sz="2400" dirty="0" smtClean="0">
                <a:latin typeface="" pitchFamily="16"/>
              </a:rPr>
              <a:t> </a:t>
            </a:r>
            <a:r>
              <a:rPr lang="en-GB" sz="2400" dirty="0">
                <a:latin typeface="" pitchFamily="16"/>
              </a:rPr>
              <a:t>&lt; 0.05) show reductions in flux entropy when compared to genes which were </a:t>
            </a:r>
            <a:r>
              <a:rPr lang="en-GB" sz="2400" dirty="0" smtClean="0">
                <a:latin typeface="" pitchFamily="16"/>
              </a:rPr>
              <a:t>under-expressed</a:t>
            </a:r>
            <a:r>
              <a:rPr lang="en-GB" sz="2400" dirty="0" smtClean="0">
                <a:solidFill>
                  <a:schemeClr val="tx1"/>
                </a:solidFill>
                <a:latin typeface="" pitchFamily="16"/>
              </a:rPr>
              <a:t>.</a:t>
            </a:r>
            <a:endParaRPr lang="en-GB" sz="2400" dirty="0">
              <a:solidFill>
                <a:schemeClr val="tx1"/>
              </a:solidFill>
              <a:latin typeface="" pitchFamily="16"/>
            </a:endParaRPr>
          </a:p>
        </p:txBody>
      </p:sp>
      <p:sp>
        <p:nvSpPr>
          <p:cNvPr id="6" name="TextBox 7"/>
          <p:cNvSpPr txBox="1">
            <a:spLocks noChangeArrowheads="1"/>
          </p:cNvSpPr>
          <p:nvPr/>
        </p:nvSpPr>
        <p:spPr bwMode="auto">
          <a:xfrm>
            <a:off x="5940152" y="2132856"/>
            <a:ext cx="29162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dirty="0"/>
              <a:t>Binding of </a:t>
            </a:r>
            <a:r>
              <a:rPr lang="en-GB" i="1" dirty="0"/>
              <a:t>IGFBP7</a:t>
            </a:r>
            <a:r>
              <a:rPr lang="en-GB" dirty="0"/>
              <a:t> to </a:t>
            </a:r>
            <a:r>
              <a:rPr lang="en-GB" i="1" dirty="0"/>
              <a:t>IGF1</a:t>
            </a:r>
            <a:r>
              <a:rPr lang="en-GB" dirty="0"/>
              <a:t> is reduced </a:t>
            </a:r>
            <a:r>
              <a:rPr lang="en-GB" dirty="0" smtClean="0"/>
              <a:t>and there is reduced </a:t>
            </a:r>
            <a:r>
              <a:rPr lang="en-GB" dirty="0"/>
              <a:t>suppression of </a:t>
            </a:r>
            <a:r>
              <a:rPr lang="en-GB" dirty="0" smtClean="0"/>
              <a:t>VEGFA.</a:t>
            </a:r>
          </a:p>
          <a:p>
            <a:pPr eaLnBrk="1" hangingPunct="1">
              <a:buFont typeface="Arial" charset="0"/>
              <a:buChar char="•"/>
            </a:pPr>
            <a:r>
              <a:rPr lang="en-GB" dirty="0" smtClean="0">
                <a:sym typeface="Wingdings" pitchFamily="2" charset="2"/>
              </a:rPr>
              <a:t>This leads to </a:t>
            </a:r>
            <a:r>
              <a:rPr lang="en-GB" dirty="0" smtClean="0"/>
              <a:t>increased angiogenesis (growth of new blood vessels; a hallmark of cancer) in the metastatic </a:t>
            </a:r>
            <a:r>
              <a:rPr lang="en-GB" dirty="0"/>
              <a:t>phenotype.</a:t>
            </a:r>
          </a:p>
          <a:p>
            <a:pPr eaLnBrk="1" hangingPunct="1">
              <a:buFont typeface="Arial" charset="0"/>
              <a:buChar char="•"/>
            </a:pPr>
            <a:r>
              <a:rPr lang="en-GB" i="1" dirty="0"/>
              <a:t>IGFBP7 </a:t>
            </a:r>
            <a:r>
              <a:rPr lang="en-GB" dirty="0"/>
              <a:t>is putative </a:t>
            </a:r>
            <a:r>
              <a:rPr lang="en-GB" dirty="0" err="1" smtClean="0"/>
              <a:t>tumor</a:t>
            </a:r>
            <a:r>
              <a:rPr lang="en-GB" dirty="0" smtClean="0"/>
              <a:t> suppressor; lower </a:t>
            </a:r>
            <a:r>
              <a:rPr lang="en-GB" dirty="0"/>
              <a:t>expression in </a:t>
            </a:r>
            <a:r>
              <a:rPr lang="en-GB" dirty="0" smtClean="0"/>
              <a:t>cancer.  </a:t>
            </a:r>
            <a:r>
              <a:rPr lang="en-GB" sz="1200" i="1" dirty="0" err="1" smtClean="0"/>
              <a:t>Wajapeyee</a:t>
            </a:r>
            <a:r>
              <a:rPr lang="en-GB" sz="1200" i="1" dirty="0" smtClean="0"/>
              <a:t> </a:t>
            </a:r>
            <a:r>
              <a:rPr lang="en-GB" sz="1200" i="1" dirty="0"/>
              <a:t>et al Cell 2008, Oh Y et al J </a:t>
            </a:r>
            <a:r>
              <a:rPr lang="en-GB" sz="1200" i="1" dirty="0" err="1"/>
              <a:t>Biol</a:t>
            </a:r>
            <a:r>
              <a:rPr lang="en-GB" sz="1200" i="1" dirty="0"/>
              <a:t> </a:t>
            </a:r>
            <a:r>
              <a:rPr lang="en-GB" sz="1200" i="1" dirty="0" err="1"/>
              <a:t>Chem</a:t>
            </a:r>
            <a:r>
              <a:rPr lang="en-GB" sz="1200" i="1" dirty="0"/>
              <a:t> </a:t>
            </a:r>
            <a:r>
              <a:rPr lang="en-GB" sz="1200" i="1" dirty="0" smtClean="0"/>
              <a:t>1996</a:t>
            </a:r>
            <a:endParaRPr lang="en-GB" i="1" dirty="0"/>
          </a:p>
        </p:txBody>
      </p:sp>
      <p:sp>
        <p:nvSpPr>
          <p:cNvPr id="7" name="TextBox 8"/>
          <p:cNvSpPr txBox="1">
            <a:spLocks noChangeArrowheads="1"/>
          </p:cNvSpPr>
          <p:nvPr/>
        </p:nvSpPr>
        <p:spPr bwMode="auto">
          <a:xfrm>
            <a:off x="4753991" y="6525344"/>
            <a:ext cx="4354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err="1"/>
              <a:t>Teschendorff</a:t>
            </a:r>
            <a:r>
              <a:rPr lang="en-GB" sz="1200" i="1" dirty="0"/>
              <a:t> &amp; </a:t>
            </a:r>
            <a:r>
              <a:rPr lang="en-GB" sz="1200" i="1" dirty="0" err="1"/>
              <a:t>Severini</a:t>
            </a:r>
            <a:r>
              <a:rPr lang="en-GB" sz="1200" i="1" dirty="0"/>
              <a:t> BMC Systems Biology 2010</a:t>
            </a:r>
          </a:p>
        </p:txBody>
      </p:sp>
      <p:grpSp>
        <p:nvGrpSpPr>
          <p:cNvPr id="6148" name="Group 6147"/>
          <p:cNvGrpSpPr/>
          <p:nvPr/>
        </p:nvGrpSpPr>
        <p:grpSpPr>
          <a:xfrm>
            <a:off x="359418" y="2924944"/>
            <a:ext cx="5353050" cy="3348490"/>
            <a:chOff x="359418" y="2924944"/>
            <a:chExt cx="5353050" cy="3348490"/>
          </a:xfrm>
        </p:grpSpPr>
        <p:sp>
          <p:nvSpPr>
            <p:cNvPr id="8" name="Rectangle 7"/>
            <p:cNvSpPr/>
            <p:nvPr/>
          </p:nvSpPr>
          <p:spPr>
            <a:xfrm>
              <a:off x="3307581" y="2924944"/>
              <a:ext cx="907621" cy="369332"/>
            </a:xfrm>
            <a:prstGeom prst="rect">
              <a:avLst/>
            </a:prstGeom>
            <a:solidFill>
              <a:schemeClr val="bg1">
                <a:lumMod val="50000"/>
                <a:alpha val="20000"/>
              </a:schemeClr>
            </a:solidFill>
            <a:ln w="38100">
              <a:solidFill>
                <a:schemeClr val="tx1"/>
              </a:solidFill>
            </a:ln>
          </p:spPr>
          <p:txBody>
            <a:bodyPr wrap="none">
              <a:spAutoFit/>
            </a:bodyPr>
            <a:lstStyle/>
            <a:p>
              <a:r>
                <a:rPr lang="en-GB" i="1" dirty="0"/>
                <a:t>IGFBP7</a:t>
              </a:r>
              <a:r>
                <a:rPr lang="en-GB" dirty="0"/>
                <a:t> </a:t>
              </a:r>
            </a:p>
          </p:txBody>
        </p:sp>
        <p:cxnSp>
          <p:nvCxnSpPr>
            <p:cNvPr id="10" name="Straight Arrow Connector 9"/>
            <p:cNvCxnSpPr>
              <a:stCxn id="8" idx="1"/>
            </p:cNvCxnSpPr>
            <p:nvPr/>
          </p:nvCxnSpPr>
          <p:spPr>
            <a:xfrm flipH="1">
              <a:off x="2699793" y="3109610"/>
              <a:ext cx="607788" cy="11586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p:cNvCxnSpPr>
            <p:nvPr/>
          </p:nvCxnSpPr>
          <p:spPr>
            <a:xfrm>
              <a:off x="4215202" y="3109610"/>
              <a:ext cx="1220894" cy="11586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8"/>
            <p:cNvSpPr txBox="1">
              <a:spLocks noChangeArrowheads="1"/>
            </p:cNvSpPr>
            <p:nvPr/>
          </p:nvSpPr>
          <p:spPr bwMode="auto">
            <a:xfrm>
              <a:off x="827584" y="5996435"/>
              <a:ext cx="144016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i="1" dirty="0" smtClean="0"/>
                <a:t>Non-metastatic</a:t>
              </a:r>
              <a:endParaRPr lang="en-GB" sz="1200" i="1" dirty="0"/>
            </a:p>
          </p:txBody>
        </p:sp>
        <p:sp>
          <p:nvSpPr>
            <p:cNvPr id="19" name="TextBox 8"/>
            <p:cNvSpPr txBox="1">
              <a:spLocks noChangeArrowheads="1"/>
            </p:cNvSpPr>
            <p:nvPr/>
          </p:nvSpPr>
          <p:spPr bwMode="auto">
            <a:xfrm>
              <a:off x="3203848" y="5996435"/>
              <a:ext cx="22916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i="1" dirty="0" smtClean="0"/>
                <a:t>Metastatic (cancer has spread)</a:t>
              </a:r>
              <a:endParaRPr lang="en-GB" sz="1200" i="1" dirty="0"/>
            </a:p>
          </p:txBody>
        </p:sp>
        <p:pic>
          <p:nvPicPr>
            <p:cNvPr id="6147"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9418" y="3620171"/>
              <a:ext cx="53530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702276" y="4989025"/>
              <a:ext cx="611065" cy="369332"/>
            </a:xfrm>
            <a:prstGeom prst="rect">
              <a:avLst/>
            </a:prstGeom>
            <a:solidFill>
              <a:schemeClr val="bg1">
                <a:lumMod val="50000"/>
                <a:alpha val="20000"/>
              </a:schemeClr>
            </a:solidFill>
            <a:ln w="38100">
              <a:solidFill>
                <a:schemeClr val="tx1"/>
              </a:solidFill>
            </a:ln>
          </p:spPr>
          <p:txBody>
            <a:bodyPr wrap="none">
              <a:spAutoFit/>
            </a:bodyPr>
            <a:lstStyle/>
            <a:p>
              <a:r>
                <a:rPr lang="en-GB" i="1" dirty="0" smtClean="0"/>
                <a:t>IGF1</a:t>
              </a:r>
              <a:endParaRPr lang="en-GB" dirty="0"/>
            </a:p>
          </p:txBody>
        </p:sp>
        <p:cxnSp>
          <p:nvCxnSpPr>
            <p:cNvPr id="29" name="Straight Arrow Connector 28"/>
            <p:cNvCxnSpPr>
              <a:stCxn id="27" idx="3"/>
            </p:cNvCxnSpPr>
            <p:nvPr/>
          </p:nvCxnSpPr>
          <p:spPr>
            <a:xfrm flipV="1">
              <a:off x="3313341" y="4700291"/>
              <a:ext cx="0" cy="47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7" idx="1"/>
            </p:cNvCxnSpPr>
            <p:nvPr/>
          </p:nvCxnSpPr>
          <p:spPr>
            <a:xfrm flipH="1" flipV="1">
              <a:off x="755576" y="4700291"/>
              <a:ext cx="1946700" cy="47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144" name="Right Arrow 6143"/>
          <p:cNvSpPr/>
          <p:nvPr/>
        </p:nvSpPr>
        <p:spPr>
          <a:xfrm>
            <a:off x="1728926" y="6319947"/>
            <a:ext cx="2486276" cy="487705"/>
          </a:xfrm>
          <a:prstGeom prst="right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8"/>
          <p:cNvSpPr txBox="1">
            <a:spLocks noChangeArrowheads="1"/>
          </p:cNvSpPr>
          <p:nvPr/>
        </p:nvSpPr>
        <p:spPr bwMode="auto">
          <a:xfrm>
            <a:off x="2195736" y="6425686"/>
            <a:ext cx="1671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dirty="0" smtClean="0"/>
              <a:t>Increase in entropy</a:t>
            </a:r>
            <a:endParaRPr lang="en-GB" sz="1200" dirty="0"/>
          </a:p>
        </p:txBody>
      </p:sp>
      <p:cxnSp>
        <p:nvCxnSpPr>
          <p:cNvPr id="20" name="Straight Connector 19"/>
          <p:cNvCxnSpPr/>
          <p:nvPr/>
        </p:nvCxnSpPr>
        <p:spPr>
          <a:xfrm flipH="1">
            <a:off x="2555777" y="4543776"/>
            <a:ext cx="72008" cy="111747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683568" y="4471768"/>
            <a:ext cx="187220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41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a:effectLst>
                  <a:outerShdw blurRad="38100" dist="38100" dir="2700000" algn="tl">
                    <a:srgbClr val="000000">
                      <a:alpha val="43137"/>
                    </a:srgbClr>
                  </a:outerShdw>
                </a:effectLst>
              </a:rPr>
              <a:t>Interpreting flux entropy</a:t>
            </a:r>
          </a:p>
        </p:txBody>
      </p:sp>
      <p:sp>
        <p:nvSpPr>
          <p:cNvPr id="3" name="Text Placeholder 2"/>
          <p:cNvSpPr txBox="1">
            <a:spLocks noGrp="1"/>
          </p:cNvSpPr>
          <p:nvPr>
            <p:ph type="body" idx="4294967295"/>
          </p:nvPr>
        </p:nvSpPr>
        <p:spPr>
          <a:xfrm>
            <a:off x="330120" y="1620000"/>
            <a:ext cx="8489879" cy="3897232"/>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600" dirty="0">
                <a:latin typeface="" pitchFamily="16"/>
              </a:rPr>
              <a:t>The increased flux entropy in cancer may endow cancer cells with the flexibility to adapt to the strong selective pressures of the </a:t>
            </a:r>
            <a:r>
              <a:rPr lang="en-GB" sz="2600" dirty="0" err="1" smtClean="0">
                <a:latin typeface="" pitchFamily="16"/>
              </a:rPr>
              <a:t>tumor</a:t>
            </a:r>
            <a:r>
              <a:rPr lang="en-GB" sz="2600" dirty="0" smtClean="0">
                <a:latin typeface="" pitchFamily="16"/>
              </a:rPr>
              <a:t> </a:t>
            </a:r>
            <a:r>
              <a:rPr lang="en-GB" sz="2600" dirty="0">
                <a:latin typeface="" pitchFamily="16"/>
              </a:rPr>
              <a:t>microenvironment.</a:t>
            </a:r>
          </a:p>
          <a:p>
            <a:pPr lvl="0"/>
            <a:r>
              <a:rPr lang="en-GB" sz="2600" dirty="0" smtClean="0">
                <a:latin typeface="" pitchFamily="16"/>
              </a:rPr>
              <a:t>The </a:t>
            </a:r>
            <a:r>
              <a:rPr lang="en-GB" sz="2600" b="1" dirty="0">
                <a:latin typeface="" pitchFamily="16"/>
              </a:rPr>
              <a:t>fluctuation </a:t>
            </a:r>
            <a:r>
              <a:rPr lang="en-GB" sz="2600" b="1" dirty="0" smtClean="0">
                <a:latin typeface="" pitchFamily="16"/>
              </a:rPr>
              <a:t>theorem </a:t>
            </a:r>
            <a:r>
              <a:rPr lang="en-GB" sz="2600" dirty="0" smtClean="0">
                <a:latin typeface="" pitchFamily="16"/>
              </a:rPr>
              <a:t>of Demetrius et al </a:t>
            </a:r>
            <a:r>
              <a:rPr lang="en-GB" sz="2600" dirty="0">
                <a:latin typeface="" pitchFamily="16"/>
              </a:rPr>
              <a:t>asserts </a:t>
            </a:r>
            <a:endParaRPr lang="en-GB" sz="2600" dirty="0" smtClean="0">
              <a:latin typeface="" pitchFamily="16"/>
            </a:endParaRPr>
          </a:p>
          <a:p>
            <a:pPr marL="0" lvl="0" indent="0" algn="ctr">
              <a:buNone/>
            </a:pPr>
            <a:r>
              <a:rPr lang="el-GR" sz="2600" dirty="0" smtClean="0">
                <a:latin typeface="Times New Roman" pitchFamily="18" charset="0"/>
                <a:cs typeface="Times New Roman" pitchFamily="18" charset="0"/>
              </a:rPr>
              <a:t>Δ</a:t>
            </a:r>
            <a:r>
              <a:rPr lang="en-GB" sz="2600" i="1" dirty="0" smtClean="0">
                <a:latin typeface="Times New Roman" pitchFamily="18" charset="0"/>
                <a:cs typeface="Times New Roman" pitchFamily="18" charset="0"/>
              </a:rPr>
              <a:t>R</a:t>
            </a:r>
            <a:r>
              <a:rPr lang="el-GR" sz="2600" dirty="0" smtClean="0">
                <a:latin typeface="Times New Roman" pitchFamily="18" charset="0"/>
                <a:cs typeface="Times New Roman" pitchFamily="18" charset="0"/>
              </a:rPr>
              <a:t>Δ</a:t>
            </a:r>
            <a:r>
              <a:rPr lang="en-GB" sz="2600" i="1" dirty="0" smtClean="0">
                <a:latin typeface="Times New Roman" pitchFamily="18" charset="0"/>
                <a:cs typeface="Times New Roman" pitchFamily="18" charset="0"/>
              </a:rPr>
              <a:t>S</a:t>
            </a:r>
            <a:r>
              <a:rPr lang="en-GB" sz="2600" dirty="0" smtClean="0">
                <a:latin typeface="Times New Roman" pitchFamily="18" charset="0"/>
                <a:cs typeface="Times New Roman" pitchFamily="18" charset="0"/>
              </a:rPr>
              <a:t> &gt; 0</a:t>
            </a:r>
          </a:p>
          <a:p>
            <a:pPr marL="399960" lvl="1" indent="0">
              <a:buNone/>
            </a:pPr>
            <a:r>
              <a:rPr lang="en-GB" sz="2600" dirty="0" smtClean="0">
                <a:latin typeface="" pitchFamily="16"/>
              </a:rPr>
              <a:t>i.e. there is a correlation </a:t>
            </a:r>
            <a:r>
              <a:rPr lang="en-GB" sz="2600" dirty="0">
                <a:latin typeface="" pitchFamily="16"/>
              </a:rPr>
              <a:t>between changes in network entropy </a:t>
            </a:r>
            <a:r>
              <a:rPr lang="en-GB" sz="2600" i="1" dirty="0" smtClean="0">
                <a:latin typeface="Times New Roman" pitchFamily="18" charset="0"/>
                <a:cs typeface="Times New Roman" pitchFamily="18" charset="0"/>
              </a:rPr>
              <a:t>S</a:t>
            </a:r>
            <a:r>
              <a:rPr lang="en-GB" sz="2600" dirty="0" smtClean="0">
                <a:latin typeface="" pitchFamily="16"/>
              </a:rPr>
              <a:t> and robustness </a:t>
            </a:r>
            <a:r>
              <a:rPr lang="en-GB" sz="2600" i="1" dirty="0" smtClean="0">
                <a:latin typeface="Times New Roman" pitchFamily="18" charset="0"/>
                <a:cs typeface="Times New Roman" pitchFamily="18" charset="0"/>
              </a:rPr>
              <a:t>R</a:t>
            </a:r>
            <a:r>
              <a:rPr lang="en-GB" sz="2600" dirty="0" smtClean="0">
                <a:latin typeface="" pitchFamily="16"/>
              </a:rPr>
              <a:t>. As such it </a:t>
            </a:r>
            <a:r>
              <a:rPr lang="en-GB" sz="2600" dirty="0">
                <a:latin typeface="" pitchFamily="16"/>
              </a:rPr>
              <a:t>is possible that </a:t>
            </a:r>
            <a:r>
              <a:rPr lang="en-GB" sz="2600" dirty="0" smtClean="0">
                <a:latin typeface="" pitchFamily="16"/>
              </a:rPr>
              <a:t>cancer </a:t>
            </a:r>
            <a:r>
              <a:rPr lang="en-GB" sz="2600" dirty="0">
                <a:latin typeface="" pitchFamily="16"/>
              </a:rPr>
              <a:t>alterations </a:t>
            </a:r>
            <a:r>
              <a:rPr lang="en-GB" sz="2600" dirty="0" smtClean="0">
                <a:latin typeface="" pitchFamily="16"/>
              </a:rPr>
              <a:t>leading </a:t>
            </a:r>
            <a:r>
              <a:rPr lang="en-GB" sz="2600" dirty="0">
                <a:latin typeface="" pitchFamily="16"/>
              </a:rPr>
              <a:t>to significant increases in flux entropy may contribute to the dynamical robustness of </a:t>
            </a:r>
            <a:r>
              <a:rPr lang="en-GB" sz="2600" dirty="0" smtClean="0">
                <a:latin typeface="" pitchFamily="16"/>
              </a:rPr>
              <a:t>such cancer cells. </a:t>
            </a:r>
            <a:endParaRPr lang="en-GB" sz="2600" dirty="0">
              <a:latin typeface="" pitchFamily="16"/>
            </a:endParaRPr>
          </a:p>
        </p:txBody>
      </p:sp>
      <p:sp>
        <p:nvSpPr>
          <p:cNvPr id="4" name="TextBox 8"/>
          <p:cNvSpPr txBox="1">
            <a:spLocks noChangeArrowheads="1"/>
          </p:cNvSpPr>
          <p:nvPr/>
        </p:nvSpPr>
        <p:spPr bwMode="auto">
          <a:xfrm>
            <a:off x="4753991" y="6525344"/>
            <a:ext cx="4354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a:t>Demetrius et al 2004 Physics A 346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Therapeutic applications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620000"/>
            <a:ext cx="8489879" cy="3321168"/>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000" dirty="0" smtClean="0">
                <a:latin typeface="" pitchFamily="16"/>
              </a:rPr>
              <a:t>A great problem is that important cancer-related genes are </a:t>
            </a:r>
            <a:r>
              <a:rPr lang="en-GB" sz="2000" dirty="0">
                <a:latin typeface="" pitchFamily="16"/>
              </a:rPr>
              <a:t>not directly </a:t>
            </a:r>
            <a:r>
              <a:rPr lang="en-GB" sz="2000" dirty="0" err="1">
                <a:latin typeface="" pitchFamily="16"/>
              </a:rPr>
              <a:t>druggable</a:t>
            </a:r>
            <a:r>
              <a:rPr lang="en-GB" sz="2000" dirty="0">
                <a:latin typeface="" pitchFamily="16"/>
              </a:rPr>
              <a:t>. </a:t>
            </a:r>
            <a:endParaRPr lang="en-GB" sz="2000" dirty="0" smtClean="0">
              <a:latin typeface="" pitchFamily="16"/>
            </a:endParaRPr>
          </a:p>
          <a:p>
            <a:pPr lvl="0"/>
            <a:r>
              <a:rPr lang="en-GB" sz="2000" dirty="0" smtClean="0">
                <a:latin typeface="" pitchFamily="16"/>
              </a:rPr>
              <a:t>In </a:t>
            </a:r>
            <a:r>
              <a:rPr lang="en-GB" sz="2000" dirty="0">
                <a:latin typeface="" pitchFamily="16"/>
              </a:rPr>
              <a:t>these cases it may be possible to use differential flux entropy to identify </a:t>
            </a:r>
            <a:r>
              <a:rPr lang="en-GB" sz="2000" dirty="0" err="1" smtClean="0">
                <a:latin typeface="" pitchFamily="16"/>
              </a:rPr>
              <a:t>neighboring</a:t>
            </a:r>
            <a:r>
              <a:rPr lang="en-GB" sz="2000" dirty="0" smtClean="0">
                <a:latin typeface="" pitchFamily="16"/>
              </a:rPr>
              <a:t> </a:t>
            </a:r>
            <a:r>
              <a:rPr lang="en-GB" sz="2000" dirty="0">
                <a:latin typeface="" pitchFamily="16"/>
              </a:rPr>
              <a:t>viable drug targets that also exhibit significant reductions in flux entropy. </a:t>
            </a:r>
            <a:endParaRPr lang="en-GB" sz="2000" dirty="0" smtClean="0">
              <a:latin typeface="" pitchFamily="16"/>
            </a:endParaRPr>
          </a:p>
          <a:p>
            <a:pPr lvl="0"/>
            <a:r>
              <a:rPr lang="en-GB" sz="2000" dirty="0" smtClean="0">
                <a:latin typeface="" pitchFamily="16"/>
              </a:rPr>
              <a:t>This computational </a:t>
            </a:r>
            <a:r>
              <a:rPr lang="en-GB" sz="2000" dirty="0">
                <a:latin typeface="" pitchFamily="16"/>
              </a:rPr>
              <a:t>strategy could therefore guide </a:t>
            </a:r>
            <a:r>
              <a:rPr lang="en-GB" sz="2000" dirty="0" smtClean="0">
                <a:latin typeface="" pitchFamily="16"/>
              </a:rPr>
              <a:t>certain therapeutic </a:t>
            </a:r>
            <a:r>
              <a:rPr lang="en-GB" sz="2000" dirty="0">
                <a:latin typeface="" pitchFamily="16"/>
              </a:rPr>
              <a:t>strategies that aim to select drug targets within the same oncogenic pathway</a:t>
            </a:r>
            <a:r>
              <a:rPr lang="en-GB" sz="2000" dirty="0" smtClean="0">
                <a:latin typeface="" pitchFamily="16"/>
              </a:rPr>
              <a:t>.</a:t>
            </a:r>
          </a:p>
        </p:txBody>
      </p:sp>
      <p:pic>
        <p:nvPicPr>
          <p:cNvPr id="9218" name="Picture 2" descr="http://www.newearthbiomed.org/wordpress/wp-content/uploads/2010/05/druggabl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4077072"/>
            <a:ext cx="2808312" cy="2767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03848" y="5363924"/>
            <a:ext cx="312906" cy="369332"/>
          </a:xfrm>
          <a:prstGeom prst="rect">
            <a:avLst/>
          </a:prstGeom>
        </p:spPr>
        <p:txBody>
          <a:bodyPr wrap="none">
            <a:spAutoFit/>
          </a:bodyPr>
          <a:lstStyle/>
          <a:p>
            <a:r>
              <a:rPr lang="en-GB" dirty="0">
                <a:latin typeface="" pitchFamily="16"/>
              </a:rPr>
              <a:t>?</a:t>
            </a:r>
            <a:endParaRPr lang="en-GB" dirty="0"/>
          </a:p>
        </p:txBody>
      </p:sp>
      <p:sp>
        <p:nvSpPr>
          <p:cNvPr id="5" name="Rectangle 4"/>
          <p:cNvSpPr/>
          <p:nvPr/>
        </p:nvSpPr>
        <p:spPr>
          <a:xfrm>
            <a:off x="4932040" y="4722381"/>
            <a:ext cx="2732511" cy="1477328"/>
          </a:xfrm>
          <a:prstGeom prst="rect">
            <a:avLst/>
          </a:prstGeom>
        </p:spPr>
        <p:txBody>
          <a:bodyPr wrap="square">
            <a:spAutoFit/>
          </a:bodyPr>
          <a:lstStyle/>
          <a:p>
            <a:r>
              <a:rPr lang="en-GB" dirty="0">
                <a:latin typeface="" pitchFamily="16"/>
              </a:rPr>
              <a:t>Often genes are not </a:t>
            </a:r>
            <a:r>
              <a:rPr lang="en-GB" dirty="0" err="1">
                <a:latin typeface="" pitchFamily="16"/>
              </a:rPr>
              <a:t>druggable</a:t>
            </a:r>
            <a:r>
              <a:rPr lang="en-GB" dirty="0">
                <a:latin typeface="" pitchFamily="16"/>
              </a:rPr>
              <a:t> because there are too many similar genes and drugs tend to affect all of them.</a:t>
            </a:r>
            <a:endParaRPr lang="en-GB" dirty="0"/>
          </a:p>
        </p:txBody>
      </p:sp>
    </p:spTree>
    <p:extLst>
      <p:ext uri="{BB962C8B-B14F-4D97-AF65-F5344CB8AC3E}">
        <p14:creationId xmlns:p14="http://schemas.microsoft.com/office/powerpoint/2010/main" val="298158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Motivation</a:t>
            </a:r>
            <a:endParaRPr lang="en-GB" dirty="0">
              <a:effectLst>
                <a:outerShdw blurRad="38100" dist="38100" dir="2700000" algn="tl">
                  <a:srgbClr val="000000">
                    <a:alpha val="43137"/>
                  </a:srgbClr>
                </a:outerShdw>
              </a:effectLst>
            </a:endParaRPr>
          </a:p>
        </p:txBody>
      </p:sp>
      <p:sp>
        <p:nvSpPr>
          <p:cNvPr id="4" name="Title 3"/>
          <p:cNvSpPr txBox="1">
            <a:spLocks noGrp="1"/>
          </p:cNvSpPr>
          <p:nvPr>
            <p:ph type="title" idx="4294967295"/>
          </p:nvPr>
        </p:nvSpPr>
        <p:spPr>
          <a:xfrm>
            <a:off x="360" y="-10800"/>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3</a:t>
            </a:r>
            <a:r>
              <a:rPr lang="en-GB" dirty="0" smtClean="0">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rPr>
              <a:t>Entropy in c</a:t>
            </a:r>
            <a:r>
              <a:rPr lang="en-GB" dirty="0" smtClean="0">
                <a:effectLst>
                  <a:outerShdw blurRad="38100" dist="38100" dir="2700000" algn="tl">
                    <a:srgbClr val="000000">
                      <a:alpha val="43137"/>
                    </a:srgbClr>
                  </a:outerShdw>
                </a:effectLst>
              </a:rPr>
              <a:t>opy number</a:t>
            </a:r>
            <a:endParaRPr lang="en-GB" dirty="0">
              <a:effectLst>
                <a:outerShdw blurRad="38100" dist="38100" dir="2700000" algn="tl">
                  <a:srgbClr val="000000">
                    <a:alpha val="43137"/>
                  </a:srgbClr>
                </a:outerShdw>
              </a:effectLst>
            </a:endParaRPr>
          </a:p>
        </p:txBody>
      </p:sp>
      <p:pic>
        <p:nvPicPr>
          <p:cNvPr id="6" name="Picture 5"/>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3861048"/>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txBox="1">
            <a:spLocks/>
          </p:cNvSpPr>
          <p:nvPr/>
        </p:nvSpPr>
        <p:spPr>
          <a:xfrm>
            <a:off x="413692" y="5625037"/>
            <a:ext cx="1619672" cy="87291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Copy</a:t>
            </a:r>
          </a:p>
          <a:p>
            <a:pPr marL="0" indent="0" algn="ctr">
              <a:buNone/>
            </a:pPr>
            <a:r>
              <a:rPr lang="en-GB" sz="2000" dirty="0" smtClean="0">
                <a:latin typeface="" pitchFamily="16"/>
              </a:rPr>
              <a:t>number</a:t>
            </a:r>
          </a:p>
        </p:txBody>
      </p:sp>
      <p:sp>
        <p:nvSpPr>
          <p:cNvPr id="8" name="Right Arrow 7"/>
          <p:cNvSpPr/>
          <p:nvPr/>
        </p:nvSpPr>
        <p:spPr>
          <a:xfrm>
            <a:off x="2339752" y="4581128"/>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410" name="Picture 2"/>
          <p:cNvPicPr>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3825037"/>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2"/>
          <p:cNvSpPr txBox="1">
            <a:spLocks/>
          </p:cNvSpPr>
          <p:nvPr/>
        </p:nvSpPr>
        <p:spPr>
          <a:xfrm>
            <a:off x="3798068" y="5661048"/>
            <a:ext cx="1619672" cy="87291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Visibility graph</a:t>
            </a:r>
          </a:p>
        </p:txBody>
      </p:sp>
      <p:sp>
        <p:nvSpPr>
          <p:cNvPr id="11" name="Right Arrow 10"/>
          <p:cNvSpPr/>
          <p:nvPr/>
        </p:nvSpPr>
        <p:spPr>
          <a:xfrm>
            <a:off x="5796136" y="4581128"/>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p:cNvSpPr txBox="1">
            <a:spLocks/>
          </p:cNvSpPr>
          <p:nvPr/>
        </p:nvSpPr>
        <p:spPr>
          <a:xfrm>
            <a:off x="5508104" y="3780219"/>
            <a:ext cx="1619672" cy="87291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Approx. entropy</a:t>
            </a:r>
          </a:p>
        </p:txBody>
      </p:sp>
      <p:sp>
        <p:nvSpPr>
          <p:cNvPr id="13" name="Text Placeholder 2"/>
          <p:cNvSpPr txBox="1">
            <a:spLocks/>
          </p:cNvSpPr>
          <p:nvPr/>
        </p:nvSpPr>
        <p:spPr>
          <a:xfrm>
            <a:off x="2033364" y="3683006"/>
            <a:ext cx="1619672" cy="87291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Visibility</a:t>
            </a:r>
          </a:p>
          <a:p>
            <a:pPr marL="0" indent="0" algn="ctr">
              <a:buNone/>
            </a:pPr>
            <a:r>
              <a:rPr lang="en-GB" sz="2000" dirty="0" smtClean="0">
                <a:latin typeface="" pitchFamily="16"/>
              </a:rPr>
              <a:t>algorithm</a:t>
            </a:r>
          </a:p>
        </p:txBody>
      </p:sp>
      <p:pic>
        <p:nvPicPr>
          <p:cNvPr id="17412" name="Picture 4" descr="http://www.prostate-cancer.org/pcricms/sites/default/files/images/papers/newly_diagnosed/Dowd_GleasonScoreFig1.jpg"/>
          <p:cNvPicPr>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7400" y="3897152"/>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p:cNvSpPr txBox="1">
            <a:spLocks/>
          </p:cNvSpPr>
          <p:nvPr/>
        </p:nvSpPr>
        <p:spPr>
          <a:xfrm>
            <a:off x="7137564" y="5697152"/>
            <a:ext cx="1619672" cy="1044216"/>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Information about phenotype</a:t>
            </a:r>
          </a:p>
        </p:txBody>
      </p:sp>
      <p:sp>
        <p:nvSpPr>
          <p:cNvPr id="16" name="Text Placeholder 2"/>
          <p:cNvSpPr txBox="1">
            <a:spLocks/>
          </p:cNvSpPr>
          <p:nvPr/>
        </p:nvSpPr>
        <p:spPr>
          <a:xfrm>
            <a:off x="329760" y="1620000"/>
            <a:ext cx="8489879" cy="187218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r>
              <a:rPr lang="en-GB" dirty="0" smtClean="0">
                <a:latin typeface="Arial" pitchFamily="34" charset="0"/>
                <a:cs typeface="Arial" pitchFamily="34" charset="0"/>
              </a:rPr>
              <a:t>In this section we use a “combinatorial smoothing” obtained by associating a network known as a visibility graph to copy number data viewed as a time series</a:t>
            </a:r>
            <a:endParaRPr lang="en-GB"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Approximate </a:t>
            </a:r>
            <a:r>
              <a:rPr lang="en-GB" dirty="0" smtClean="0">
                <a:effectLst>
                  <a:outerShdw blurRad="38100" dist="38100" dir="2700000" algn="tl">
                    <a:srgbClr val="000000">
                      <a:alpha val="43137"/>
                    </a:srgbClr>
                  </a:outerShdw>
                </a:effectLst>
              </a:rPr>
              <a:t>entropy </a:t>
            </a:r>
            <a:r>
              <a:rPr lang="en-GB" dirty="0">
                <a:effectLst>
                  <a:outerShdw blurRad="38100" dist="38100" dir="2700000" algn="tl">
                    <a:srgbClr val="000000">
                      <a:alpha val="43137"/>
                    </a:srgbClr>
                  </a:outerShdw>
                </a:effectLst>
              </a:rPr>
              <a:t>of n</a:t>
            </a:r>
            <a:r>
              <a:rPr lang="en-GB" dirty="0" smtClean="0">
                <a:effectLst>
                  <a:outerShdw blurRad="38100" dist="38100" dir="2700000" algn="tl">
                    <a:srgbClr val="000000">
                      <a:alpha val="43137"/>
                    </a:srgbClr>
                  </a:outerShdw>
                </a:effectLst>
              </a:rPr>
              <a:t>etworks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620000"/>
            <a:ext cx="8489879" cy="468000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a:latin typeface="Arial" pitchFamily="34" charset="0"/>
                <a:cs typeface="Arial" pitchFamily="34" charset="0"/>
              </a:rPr>
              <a:t>Much practical work has considered an entropic origin for various properties of complex networks, including biodiversity in ecological networks, the emergence of degree-degree correlations and communities in social and biological networks.</a:t>
            </a:r>
          </a:p>
          <a:p>
            <a:pPr lvl="0"/>
            <a:r>
              <a:rPr lang="en-GB" dirty="0">
                <a:latin typeface="Arial" pitchFamily="34" charset="0"/>
                <a:cs typeface="Arial" pitchFamily="34" charset="0"/>
              </a:rPr>
              <a:t>These approaches focus mainly on the ubiquitous Shannon entropy, and to help complete the picture we introduce a notion based around the approximate </a:t>
            </a:r>
            <a:r>
              <a:rPr lang="en-GB" dirty="0" smtClean="0">
                <a:latin typeface="Arial" pitchFamily="34" charset="0"/>
                <a:cs typeface="Arial" pitchFamily="34" charset="0"/>
              </a:rPr>
              <a:t>entropy</a:t>
            </a:r>
            <a:r>
              <a:rPr lang="en-GB" dirty="0">
                <a:latin typeface="Arial" pitchFamily="34" charset="0"/>
                <a:cs typeface="Arial" pitchFamily="34" charset="0"/>
              </a:rPr>
              <a:t>.</a:t>
            </a:r>
          </a:p>
          <a:p>
            <a:pPr lvl="0"/>
            <a:endParaRPr lang="en-GB" dirty="0">
              <a:latin typeface="Arial" pitchFamily="34" charset="0"/>
              <a:cs typeface="Arial" pitchFamily="34" charset="0"/>
            </a:endParaRPr>
          </a:p>
          <a:p>
            <a:pPr lvl="0"/>
            <a:endParaRPr lang="en-GB" dirty="0">
              <a:latin typeface="Arial" pitchFamily="34" charset="0"/>
              <a:cs typeface="Arial" pitchFamily="34" charset="0"/>
            </a:endParaRPr>
          </a:p>
        </p:txBody>
      </p:sp>
    </p:spTree>
    <p:extLst>
      <p:ext uri="{BB962C8B-B14F-4D97-AF65-F5344CB8AC3E}">
        <p14:creationId xmlns:p14="http://schemas.microsoft.com/office/powerpoint/2010/main" val="13157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otd.com/mm/hydra.gif"/>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892147" y="2996952"/>
            <a:ext cx="3216357" cy="3859630"/>
          </a:xfrm>
          <a:prstGeom prst="rect">
            <a:avLst/>
          </a:prstGeom>
          <a:noFill/>
          <a:extLst/>
        </p:spPr>
      </p:pic>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Three reasons why we haven’t cured cancer</a:t>
            </a:r>
          </a:p>
        </p:txBody>
      </p:sp>
      <p:sp>
        <p:nvSpPr>
          <p:cNvPr id="3" name="Text Placeholder 2"/>
          <p:cNvSpPr txBox="1">
            <a:spLocks noGrp="1"/>
          </p:cNvSpPr>
          <p:nvPr>
            <p:ph type="body" idx="4294967295"/>
          </p:nvPr>
        </p:nvSpPr>
        <p:spPr>
          <a:xfrm>
            <a:off x="330120" y="1593719"/>
            <a:ext cx="8489879" cy="1691265"/>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514350" lvl="0" indent="-514350">
              <a:buFont typeface="+mj-lt"/>
              <a:buAutoNum type="arabicPeriod" startAt="2"/>
            </a:pPr>
            <a:r>
              <a:rPr lang="en-GB" dirty="0" smtClean="0">
                <a:latin typeface="" pitchFamily="16"/>
              </a:rPr>
              <a:t>A given </a:t>
            </a:r>
            <a:r>
              <a:rPr lang="en-GB" dirty="0" err="1" smtClean="0">
                <a:latin typeface="" pitchFamily="16"/>
              </a:rPr>
              <a:t>tumor</a:t>
            </a:r>
            <a:r>
              <a:rPr lang="en-GB" dirty="0" smtClean="0">
                <a:latin typeface="" pitchFamily="16"/>
              </a:rPr>
              <a:t> tends to consist of many different sub-populations. Thus any treatment tends to be like cutting off some of the heads of a hydra. </a:t>
            </a:r>
          </a:p>
        </p:txBody>
      </p:sp>
      <p:pic>
        <p:nvPicPr>
          <p:cNvPr id="5" name="Picture 2" descr="http://www.massgenomics.org/wp-content/uploads/2012/01/Tumor-Evolution-Model.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3645024"/>
            <a:ext cx="5800725" cy="23336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p:cNvSpPr txBox="1">
            <a:spLocks noChangeArrowheads="1"/>
          </p:cNvSpPr>
          <p:nvPr/>
        </p:nvSpPr>
        <p:spPr bwMode="auto">
          <a:xfrm>
            <a:off x="4358553" y="6530286"/>
            <a:ext cx="18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sz="1200" i="1" dirty="0"/>
              <a:t>Ding et al, Nature 2012</a:t>
            </a:r>
            <a:endParaRPr lang="en-GB" sz="1200" i="1" dirty="0"/>
          </a:p>
        </p:txBody>
      </p:sp>
      <p:sp>
        <p:nvSpPr>
          <p:cNvPr id="8" name="TextBox 8"/>
          <p:cNvSpPr txBox="1">
            <a:spLocks noChangeArrowheads="1"/>
          </p:cNvSpPr>
          <p:nvPr/>
        </p:nvSpPr>
        <p:spPr bwMode="auto">
          <a:xfrm>
            <a:off x="555634" y="5963841"/>
            <a:ext cx="5568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200" dirty="0" smtClean="0"/>
              <a:t>A </a:t>
            </a:r>
            <a:r>
              <a:rPr lang="en-GB" sz="1200" dirty="0"/>
              <a:t>relatively minor subpopulation of </a:t>
            </a:r>
            <a:r>
              <a:rPr lang="en-GB" sz="1200" dirty="0" err="1"/>
              <a:t>tumor</a:t>
            </a:r>
            <a:r>
              <a:rPr lang="en-GB" sz="1200" dirty="0"/>
              <a:t> cells </a:t>
            </a:r>
            <a:r>
              <a:rPr lang="en-GB" sz="1200" dirty="0" smtClean="0"/>
              <a:t>survives </a:t>
            </a:r>
            <a:r>
              <a:rPr lang="en-GB" sz="1200" dirty="0"/>
              <a:t>chemotherapy and </a:t>
            </a:r>
            <a:r>
              <a:rPr lang="en-GB" sz="1200" dirty="0" smtClean="0"/>
              <a:t>arises </a:t>
            </a:r>
            <a:r>
              <a:rPr lang="en-GB" sz="1200" dirty="0"/>
              <a:t>to become the dominant </a:t>
            </a:r>
            <a:r>
              <a:rPr lang="en-GB" sz="1200" dirty="0" smtClean="0"/>
              <a:t>sub-type at </a:t>
            </a:r>
            <a:r>
              <a:rPr lang="en-GB" sz="1200" dirty="0"/>
              <a:t>relapse</a:t>
            </a:r>
            <a:endParaRPr lang="en-GB" sz="1200" i="1" dirty="0"/>
          </a:p>
        </p:txBody>
      </p:sp>
    </p:spTree>
    <p:extLst>
      <p:ext uri="{BB962C8B-B14F-4D97-AF65-F5344CB8AC3E}">
        <p14:creationId xmlns:p14="http://schemas.microsoft.com/office/powerpoint/2010/main" val="108715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Approximate e</a:t>
            </a:r>
            <a:r>
              <a:rPr lang="en-GB" dirty="0" smtClean="0">
                <a:effectLst>
                  <a:outerShdw blurRad="38100" dist="38100" dir="2700000" algn="tl">
                    <a:srgbClr val="000000">
                      <a:alpha val="43137"/>
                    </a:srgbClr>
                  </a:outerShdw>
                </a:effectLst>
              </a:rPr>
              <a:t>ntropy</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620000"/>
            <a:ext cx="8489879" cy="468000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r>
              <a:rPr lang="en-GB" dirty="0">
                <a:latin typeface="" pitchFamily="16"/>
              </a:rPr>
              <a:t>The approximate entropy considered by </a:t>
            </a:r>
            <a:r>
              <a:rPr lang="en-GB" dirty="0" err="1">
                <a:latin typeface="" pitchFamily="16"/>
              </a:rPr>
              <a:t>Pincus</a:t>
            </a:r>
            <a:r>
              <a:rPr lang="en-GB" dirty="0">
                <a:latin typeface="" pitchFamily="16"/>
              </a:rPr>
              <a:t> exists as a finite-sized statistic of the </a:t>
            </a:r>
            <a:r>
              <a:rPr lang="en-GB" dirty="0" err="1">
                <a:latin typeface="" pitchFamily="16"/>
              </a:rPr>
              <a:t>Eckmann-Ruelle</a:t>
            </a:r>
            <a:r>
              <a:rPr lang="en-GB" dirty="0">
                <a:latin typeface="" pitchFamily="16"/>
              </a:rPr>
              <a:t> entropy proposed to measure the complexity of a system with time evolution</a:t>
            </a:r>
            <a:r>
              <a:rPr lang="en-GB" dirty="0" smtClean="0">
                <a:latin typeface="" pitchFamily="16"/>
              </a:rPr>
              <a:t>.</a:t>
            </a:r>
          </a:p>
          <a:p>
            <a:pPr lvl="0"/>
            <a:r>
              <a:rPr lang="en-GB" dirty="0" smtClean="0">
                <a:latin typeface="Arial" pitchFamily="34" charset="0"/>
                <a:cs typeface="Arial" pitchFamily="34" charset="0"/>
              </a:rPr>
              <a:t>The approximate entropy </a:t>
            </a:r>
            <a:r>
              <a:rPr lang="en-GB" dirty="0" err="1" smtClean="0">
                <a:latin typeface="Times New Roman" pitchFamily="18" charset="0"/>
                <a:cs typeface="Times New Roman" pitchFamily="18" charset="0"/>
              </a:rPr>
              <a:t>ApEn</a:t>
            </a:r>
            <a:r>
              <a:rPr lang="en-GB" dirty="0" smtClean="0">
                <a:latin typeface="Times New Roman" pitchFamily="18" charset="0"/>
                <a:cs typeface="Times New Roman" pitchFamily="18" charset="0"/>
              </a:rPr>
              <a:t>(</a:t>
            </a:r>
            <a:r>
              <a:rPr lang="en-GB" i="1" dirty="0" err="1" smtClean="0">
                <a:latin typeface="Times New Roman" pitchFamily="18" charset="0"/>
                <a:cs typeface="Times New Roman" pitchFamily="18" charset="0"/>
              </a:rPr>
              <a:t>m</a:t>
            </a:r>
            <a:r>
              <a:rPr lang="en-GB" dirty="0" err="1" smtClean="0">
                <a:latin typeface="Times New Roman" pitchFamily="18" charset="0"/>
                <a:cs typeface="Times New Roman" pitchFamily="18" charset="0"/>
              </a:rPr>
              <a:t>,</a:t>
            </a:r>
            <a:r>
              <a:rPr lang="en-GB" i="1" dirty="0" err="1" smtClean="0">
                <a:latin typeface="Times New Roman" pitchFamily="18" charset="0"/>
                <a:cs typeface="Times New Roman" pitchFamily="18" charset="0"/>
              </a:rPr>
              <a:t>r</a:t>
            </a:r>
            <a:r>
              <a:rPr lang="en-GB" dirty="0" err="1" smtClean="0">
                <a:latin typeface="Times New Roman" pitchFamily="18" charset="0"/>
                <a:cs typeface="Times New Roman" pitchFamily="18" charset="0"/>
              </a:rPr>
              <a:t>,</a:t>
            </a:r>
            <a:r>
              <a:rPr lang="en-GB" i="1" dirty="0" err="1" smtClean="0">
                <a:latin typeface="Times New Roman" pitchFamily="18" charset="0"/>
                <a:cs typeface="Times New Roman" pitchFamily="18" charset="0"/>
              </a:rPr>
              <a:t>N</a:t>
            </a:r>
            <a:r>
              <a:rPr lang="en-GB" dirty="0" smtClean="0">
                <a:latin typeface="Times New Roman" pitchFamily="18" charset="0"/>
                <a:cs typeface="Times New Roman" pitchFamily="18" charset="0"/>
              </a:rPr>
              <a:t>) </a:t>
            </a:r>
            <a:r>
              <a:rPr lang="en-GB" dirty="0" smtClean="0">
                <a:latin typeface="Arial" pitchFamily="34" charset="0"/>
                <a:cs typeface="Arial" pitchFamily="34" charset="0"/>
              </a:rPr>
              <a:t>of a time series </a:t>
            </a:r>
            <a:r>
              <a:rPr lang="en-GB" i="1" dirty="0" smtClean="0">
                <a:latin typeface="Times New Roman" pitchFamily="18" charset="0"/>
                <a:cs typeface="Times New Roman" pitchFamily="18" charset="0"/>
              </a:rPr>
              <a:t>u</a:t>
            </a:r>
            <a:r>
              <a:rPr lang="en-GB" dirty="0" smtClean="0">
                <a:latin typeface="Arial" pitchFamily="34" charset="0"/>
                <a:cs typeface="Arial" pitchFamily="34" charset="0"/>
              </a:rPr>
              <a:t> of length </a:t>
            </a:r>
            <a:r>
              <a:rPr lang="en-GB" i="1" dirty="0" smtClean="0">
                <a:latin typeface="Times New Roman" pitchFamily="18" charset="0"/>
                <a:cs typeface="Times New Roman" pitchFamily="18" charset="0"/>
              </a:rPr>
              <a:t>N</a:t>
            </a:r>
            <a:r>
              <a:rPr lang="en-GB" dirty="0" smtClean="0">
                <a:latin typeface="Arial" pitchFamily="34" charset="0"/>
                <a:cs typeface="Arial" pitchFamily="34" charset="0"/>
              </a:rPr>
              <a:t> is constructed from the image </a:t>
            </a:r>
            <a:r>
              <a:rPr lang="en-GB" i="1" dirty="0" err="1" smtClean="0">
                <a:latin typeface="Times New Roman" pitchFamily="18" charset="0"/>
                <a:cs typeface="Times New Roman" pitchFamily="18" charset="0"/>
              </a:rPr>
              <a:t>X</a:t>
            </a:r>
            <a:r>
              <a:rPr lang="en-GB" i="1" baseline="-25000" dirty="0" err="1" smtClean="0">
                <a:latin typeface="Times New Roman" pitchFamily="18" charset="0"/>
                <a:cs typeface="Times New Roman" pitchFamily="18" charset="0"/>
              </a:rPr>
              <a:t>m</a:t>
            </a:r>
            <a:r>
              <a:rPr lang="en-GB" dirty="0" smtClean="0">
                <a:latin typeface="Arial" pitchFamily="34" charset="0"/>
                <a:cs typeface="Arial" pitchFamily="34" charset="0"/>
              </a:rPr>
              <a:t> of the </a:t>
            </a:r>
            <a:r>
              <a:rPr lang="en-GB" dirty="0" err="1" smtClean="0">
                <a:latin typeface="Arial" pitchFamily="34" charset="0"/>
                <a:cs typeface="Arial" pitchFamily="34" charset="0"/>
              </a:rPr>
              <a:t>Takens</a:t>
            </a:r>
            <a:r>
              <a:rPr lang="en-GB" dirty="0" smtClean="0">
                <a:latin typeface="Arial" pitchFamily="34" charset="0"/>
                <a:cs typeface="Arial" pitchFamily="34" charset="0"/>
              </a:rPr>
              <a:t> map </a:t>
            </a:r>
            <a:r>
              <a:rPr lang="en-GB" i="1" dirty="0" smtClean="0">
                <a:latin typeface="Times New Roman" pitchFamily="18" charset="0"/>
                <a:cs typeface="Times New Roman" pitchFamily="18" charset="0"/>
              </a:rPr>
              <a:t>x</a:t>
            </a:r>
            <a:r>
              <a:rPr lang="en-GB" dirty="0" smtClean="0">
                <a:latin typeface="Times New Roman" pitchFamily="18" charset="0"/>
                <a:cs typeface="Times New Roman" pitchFamily="18" charset="0"/>
              </a:rPr>
              <a:t>(</a:t>
            </a:r>
            <a:r>
              <a:rPr lang="en-GB" i="1" dirty="0" smtClean="0">
                <a:latin typeface="Times New Roman" pitchFamily="18" charset="0"/>
                <a:cs typeface="Times New Roman" pitchFamily="18" charset="0"/>
              </a:rPr>
              <a:t>t</a:t>
            </a:r>
            <a:r>
              <a:rPr lang="en-GB" dirty="0" smtClean="0">
                <a:latin typeface="Times New Roman" pitchFamily="18" charset="0"/>
                <a:cs typeface="Times New Roman" pitchFamily="18" charset="0"/>
              </a:rPr>
              <a:t>) = </a:t>
            </a:r>
            <a:r>
              <a:rPr lang="en-GB" i="1" dirty="0" smtClean="0">
                <a:latin typeface="Times New Roman" pitchFamily="18" charset="0"/>
                <a:cs typeface="Times New Roman" pitchFamily="18" charset="0"/>
              </a:rPr>
              <a:t>u</a:t>
            </a:r>
            <a:r>
              <a:rPr lang="en-GB" dirty="0" smtClean="0">
                <a:latin typeface="Times New Roman" pitchFamily="18" charset="0"/>
                <a:cs typeface="Times New Roman" pitchFamily="18" charset="0"/>
              </a:rPr>
              <a:t>((</a:t>
            </a:r>
            <a:r>
              <a:rPr lang="en-GB" i="1" dirty="0" smtClean="0">
                <a:latin typeface="Times New Roman" pitchFamily="18" charset="0"/>
                <a:cs typeface="Times New Roman" pitchFamily="18" charset="0"/>
              </a:rPr>
              <a:t>t</a:t>
            </a:r>
            <a:r>
              <a:rPr lang="en-GB" dirty="0" smtClean="0">
                <a:latin typeface="Times New Roman" pitchFamily="18" charset="0"/>
                <a:cs typeface="Times New Roman" pitchFamily="18" charset="0"/>
              </a:rPr>
              <a:t>),…,</a:t>
            </a:r>
            <a:r>
              <a:rPr lang="en-GB" i="1" dirty="0" smtClean="0">
                <a:latin typeface="Times New Roman" pitchFamily="18" charset="0"/>
                <a:cs typeface="Times New Roman" pitchFamily="18" charset="0"/>
              </a:rPr>
              <a:t>u</a:t>
            </a:r>
            <a:r>
              <a:rPr lang="en-GB" dirty="0" smtClean="0">
                <a:latin typeface="Times New Roman" pitchFamily="18" charset="0"/>
                <a:cs typeface="Times New Roman" pitchFamily="18" charset="0"/>
              </a:rPr>
              <a:t>(</a:t>
            </a:r>
            <a:r>
              <a:rPr lang="en-GB" i="1" dirty="0" err="1" smtClean="0">
                <a:latin typeface="Times New Roman" pitchFamily="18" charset="0"/>
                <a:cs typeface="Times New Roman" pitchFamily="18" charset="0"/>
              </a:rPr>
              <a:t>t</a:t>
            </a:r>
            <a:r>
              <a:rPr lang="en-GB" dirty="0" err="1" smtClean="0">
                <a:latin typeface="Times New Roman" pitchFamily="18" charset="0"/>
                <a:cs typeface="Times New Roman" pitchFamily="18" charset="0"/>
              </a:rPr>
              <a:t>+</a:t>
            </a:r>
            <a:r>
              <a:rPr lang="en-GB" i="1" dirty="0" err="1" smtClean="0">
                <a:latin typeface="Times New Roman" pitchFamily="18" charset="0"/>
                <a:cs typeface="Times New Roman" pitchFamily="18" charset="0"/>
              </a:rPr>
              <a:t>m</a:t>
            </a:r>
            <a:r>
              <a:rPr lang="en-GB" dirty="0" smtClean="0">
                <a:latin typeface="Times New Roman" pitchFamily="18" charset="0"/>
                <a:cs typeface="Times New Roman" pitchFamily="18" charset="0"/>
              </a:rPr>
              <a:t>–1))</a:t>
            </a:r>
            <a:r>
              <a:rPr lang="en-GB" dirty="0" smtClean="0">
                <a:latin typeface="Arial" pitchFamily="34" charset="0"/>
                <a:cs typeface="Arial" pitchFamily="34" charset="0"/>
              </a:rPr>
              <a:t>. </a:t>
            </a:r>
          </a:p>
          <a:p>
            <a:pPr marL="0" lvl="0" indent="0">
              <a:buNone/>
            </a:pPr>
            <a:r>
              <a:rPr lang="en-GB" dirty="0">
                <a:latin typeface="Arial" pitchFamily="34" charset="0"/>
                <a:cs typeface="Arial" pitchFamily="34" charset="0"/>
              </a:rPr>
              <a:t> </a:t>
            </a:r>
            <a:r>
              <a:rPr lang="en-GB" dirty="0" smtClean="0">
                <a:latin typeface="Arial" pitchFamily="34" charset="0"/>
                <a:cs typeface="Arial" pitchFamily="34" charset="0"/>
              </a:rPr>
              <a:t>  With</a:t>
            </a:r>
          </a:p>
          <a:p>
            <a:pPr lvl="0"/>
            <a:endParaRPr lang="en-GB" dirty="0">
              <a:latin typeface="Arial" pitchFamily="34" charset="0"/>
              <a:cs typeface="Arial" pitchFamily="34" charset="0"/>
            </a:endParaRPr>
          </a:p>
          <a:p>
            <a:pPr marL="0" lvl="0" indent="0">
              <a:buNone/>
            </a:pPr>
            <a:r>
              <a:rPr lang="en-GB" dirty="0" smtClean="0">
                <a:latin typeface="Arial" pitchFamily="34" charset="0"/>
                <a:cs typeface="Arial" pitchFamily="34" charset="0"/>
              </a:rPr>
              <a:t>  define</a:t>
            </a:r>
            <a:endParaRPr lang="en-GB" dirty="0">
              <a:latin typeface="Arial" pitchFamily="34" charset="0"/>
              <a:cs typeface="Arial" pitchFamily="34" charset="0"/>
            </a:endParaRPr>
          </a:p>
          <a:p>
            <a:pPr lvl="0"/>
            <a:endParaRPr lang="en-GB" dirty="0">
              <a:latin typeface="Arial" pitchFamily="34" charset="0"/>
              <a:cs typeface="Arial" pitchFamily="34" charset="0"/>
            </a:endParaRPr>
          </a:p>
        </p:txBody>
      </p:sp>
      <p:pic>
        <p:nvPicPr>
          <p:cNvPr id="717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7234" y="4886554"/>
            <a:ext cx="6389142" cy="77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1680" y="5877272"/>
            <a:ext cx="4572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88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The </a:t>
            </a:r>
            <a:r>
              <a:rPr lang="en-GB" dirty="0" err="1" smtClean="0">
                <a:effectLst>
                  <a:outerShdw blurRad="38100" dist="38100" dir="2700000" algn="tl">
                    <a:srgbClr val="000000">
                      <a:alpha val="43137"/>
                    </a:srgbClr>
                  </a:outerShdw>
                </a:effectLst>
              </a:rPr>
              <a:t>Rukhin</a:t>
            </a:r>
            <a:r>
              <a:rPr lang="en-GB" dirty="0" smtClean="0">
                <a:effectLst>
                  <a:outerShdw blurRad="38100" dist="38100" dir="2700000" algn="tl">
                    <a:srgbClr val="000000">
                      <a:alpha val="43137"/>
                    </a:srgbClr>
                  </a:outerShdw>
                </a:effectLst>
              </a:rPr>
              <a:t> estimate</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620000"/>
            <a:ext cx="8489879" cy="468000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r>
              <a:rPr lang="en-GB" dirty="0" smtClean="0">
                <a:latin typeface="" pitchFamily="16"/>
              </a:rPr>
              <a:t>Intuition is gained due to the combinatorial interpretation of approximate entropy, due to </a:t>
            </a:r>
            <a:r>
              <a:rPr lang="en-GB" dirty="0" err="1" smtClean="0">
                <a:latin typeface="" pitchFamily="16"/>
              </a:rPr>
              <a:t>Rukhin</a:t>
            </a:r>
            <a:r>
              <a:rPr lang="en-GB" dirty="0" smtClean="0">
                <a:latin typeface="" pitchFamily="16"/>
              </a:rPr>
              <a:t>: given a sequence </a:t>
            </a:r>
            <a:r>
              <a:rPr lang="en-GB" i="1" dirty="0" smtClean="0">
                <a:latin typeface="Times New Roman" pitchFamily="18" charset="0"/>
                <a:cs typeface="Times New Roman" pitchFamily="18" charset="0"/>
              </a:rPr>
              <a:t>u</a:t>
            </a:r>
            <a:r>
              <a:rPr lang="en-GB" dirty="0" smtClean="0">
                <a:latin typeface="" pitchFamily="16"/>
              </a:rPr>
              <a:t> of length </a:t>
            </a:r>
            <a:r>
              <a:rPr lang="en-GB" i="1" dirty="0" smtClean="0">
                <a:latin typeface="Times New Roman" pitchFamily="18" charset="0"/>
                <a:cs typeface="Times New Roman" pitchFamily="18" charset="0"/>
              </a:rPr>
              <a:t>N</a:t>
            </a:r>
            <a:r>
              <a:rPr lang="en-GB" dirty="0" smtClean="0">
                <a:latin typeface="" pitchFamily="16"/>
              </a:rPr>
              <a:t> on </a:t>
            </a:r>
            <a:r>
              <a:rPr lang="en-GB" i="1" dirty="0" smtClean="0">
                <a:latin typeface="Times New Roman" pitchFamily="18" charset="0"/>
                <a:cs typeface="Times New Roman" pitchFamily="18" charset="0"/>
              </a:rPr>
              <a:t>S</a:t>
            </a:r>
            <a:r>
              <a:rPr lang="en-GB" dirty="0" smtClean="0">
                <a:latin typeface="" pitchFamily="16"/>
              </a:rPr>
              <a:t> symbols </a:t>
            </a:r>
            <a:r>
              <a:rPr lang="en-GB" dirty="0" smtClean="0">
                <a:latin typeface="Times New Roman" pitchFamily="18" charset="0"/>
                <a:cs typeface="Times New Roman" pitchFamily="18" charset="0"/>
              </a:rPr>
              <a:t>{0, 1, …, </a:t>
            </a:r>
            <a:r>
              <a:rPr lang="en-GB" i="1" dirty="0" smtClean="0">
                <a:latin typeface="Times New Roman" pitchFamily="18" charset="0"/>
                <a:cs typeface="Times New Roman" pitchFamily="18" charset="0"/>
              </a:rPr>
              <a:t>S </a:t>
            </a:r>
            <a:r>
              <a:rPr lang="en-GB" dirty="0" smtClean="0">
                <a:latin typeface="Times New Roman" pitchFamily="18" charset="0"/>
                <a:cs typeface="Times New Roman" pitchFamily="18" charset="0"/>
              </a:rPr>
              <a:t>– 1}</a:t>
            </a:r>
            <a:r>
              <a:rPr lang="en-GB" dirty="0" smtClean="0">
                <a:latin typeface="" pitchFamily="16"/>
              </a:rPr>
              <a:t>, let </a:t>
            </a:r>
            <a:r>
              <a:rPr lang="el-GR" i="1" dirty="0" smtClean="0">
                <a:latin typeface="Times New Roman" pitchFamily="18" charset="0"/>
                <a:cs typeface="Times New Roman" pitchFamily="18" charset="0"/>
              </a:rPr>
              <a:t>ν</a:t>
            </a:r>
            <a:r>
              <a:rPr lang="en-GB" dirty="0" smtClean="0">
                <a:latin typeface="Times New Roman" pitchFamily="18" charset="0"/>
                <a:cs typeface="Times New Roman" pitchFamily="18" charset="0"/>
              </a:rPr>
              <a:t>(</a:t>
            </a:r>
            <a:r>
              <a:rPr lang="en-GB" i="1" dirty="0" smtClean="0">
                <a:latin typeface="Times New Roman" pitchFamily="18" charset="0"/>
                <a:cs typeface="Times New Roman" pitchFamily="18" charset="0"/>
              </a:rPr>
              <a:t>I</a:t>
            </a:r>
            <a:r>
              <a:rPr lang="en-GB" dirty="0" smtClean="0">
                <a:latin typeface="Times New Roman" pitchFamily="18" charset="0"/>
                <a:cs typeface="Times New Roman" pitchFamily="18" charset="0"/>
              </a:rPr>
              <a:t>)</a:t>
            </a:r>
            <a:r>
              <a:rPr lang="en-GB" dirty="0" smtClean="0">
                <a:latin typeface="" pitchFamily="16"/>
              </a:rPr>
              <a:t> be the frequency with which block </a:t>
            </a:r>
            <a:r>
              <a:rPr lang="en-GB" i="1" dirty="0" smtClean="0">
                <a:latin typeface="Times New Roman" pitchFamily="18" charset="0"/>
                <a:cs typeface="Times New Roman" pitchFamily="18" charset="0"/>
              </a:rPr>
              <a:t>I</a:t>
            </a:r>
            <a:r>
              <a:rPr lang="en-GB" dirty="0" smtClean="0">
                <a:latin typeface="" pitchFamily="16"/>
              </a:rPr>
              <a:t> occurs. Denoting</a:t>
            </a:r>
          </a:p>
          <a:p>
            <a:pPr marL="0" indent="0">
              <a:buNone/>
            </a:pPr>
            <a:endParaRPr lang="en-GB" dirty="0" smtClean="0">
              <a:latin typeface="" pitchFamily="16"/>
            </a:endParaRPr>
          </a:p>
          <a:p>
            <a:pPr marL="0" indent="0">
              <a:buNone/>
            </a:pPr>
            <a:endParaRPr lang="en-GB" dirty="0" smtClean="0">
              <a:latin typeface="" pitchFamily="16"/>
            </a:endParaRPr>
          </a:p>
          <a:p>
            <a:pPr marL="0" indent="0">
              <a:buNone/>
            </a:pPr>
            <a:r>
              <a:rPr lang="en-GB" dirty="0">
                <a:latin typeface="" pitchFamily="16"/>
              </a:rPr>
              <a:t> </a:t>
            </a:r>
            <a:r>
              <a:rPr lang="en-GB" dirty="0" smtClean="0">
                <a:latin typeface="" pitchFamily="16"/>
              </a:rPr>
              <a:t>   the estimate is  </a:t>
            </a:r>
          </a:p>
          <a:p>
            <a:r>
              <a:rPr lang="en-GB" dirty="0" smtClean="0">
                <a:latin typeface="" pitchFamily="16"/>
              </a:rPr>
              <a:t>Fact: this is </a:t>
            </a:r>
            <a:r>
              <a:rPr lang="en-GB" dirty="0" err="1" smtClean="0">
                <a:latin typeface="" pitchFamily="16"/>
              </a:rPr>
              <a:t>a.s</a:t>
            </a:r>
            <a:r>
              <a:rPr lang="en-GB" dirty="0" smtClean="0">
                <a:latin typeface="" pitchFamily="16"/>
              </a:rPr>
              <a:t>. a good approximation of the ordinary approximate entropy of </a:t>
            </a:r>
            <a:r>
              <a:rPr lang="en-GB" i="1" dirty="0" smtClean="0">
                <a:latin typeface="Times New Roman" pitchFamily="18" charset="0"/>
                <a:cs typeface="Times New Roman" pitchFamily="18" charset="0"/>
              </a:rPr>
              <a:t>u</a:t>
            </a:r>
            <a:r>
              <a:rPr lang="en-GB" dirty="0" smtClean="0">
                <a:latin typeface="" pitchFamily="16"/>
              </a:rPr>
              <a:t>. </a:t>
            </a:r>
            <a:endParaRPr lang="en-GB" dirty="0">
              <a:latin typeface="" pitchFamily="16"/>
            </a:endParaRPr>
          </a:p>
          <a:p>
            <a:pPr lvl="0"/>
            <a:endParaRPr lang="en-GB" dirty="0">
              <a:latin typeface="Arial" pitchFamily="34" charset="0"/>
              <a:cs typeface="Arial" pitchFamily="34" charset="0"/>
            </a:endParaRPr>
          </a:p>
          <a:p>
            <a:pPr lvl="0"/>
            <a:endParaRPr lang="en-GB" dirty="0">
              <a:latin typeface="Arial" pitchFamily="34" charset="0"/>
              <a:cs typeface="Arial" pitchFamily="34" charset="0"/>
            </a:endParaRPr>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760" y="3861048"/>
            <a:ext cx="4423144" cy="80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4747033"/>
            <a:ext cx="4144888" cy="6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8"/>
          <p:cNvSpPr txBox="1">
            <a:spLocks noChangeArrowheads="1"/>
          </p:cNvSpPr>
          <p:nvPr/>
        </p:nvSpPr>
        <p:spPr bwMode="auto">
          <a:xfrm>
            <a:off x="4753991" y="6525344"/>
            <a:ext cx="4354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err="1" smtClean="0"/>
              <a:t>Rukhin</a:t>
            </a:r>
            <a:r>
              <a:rPr lang="en-GB" sz="1200" i="1" dirty="0" smtClean="0"/>
              <a:t>, J </a:t>
            </a:r>
            <a:r>
              <a:rPr lang="en-GB" sz="1200" i="1" dirty="0" err="1" smtClean="0"/>
              <a:t>Appl</a:t>
            </a:r>
            <a:r>
              <a:rPr lang="en-GB" sz="1200" i="1" dirty="0" smtClean="0"/>
              <a:t> </a:t>
            </a:r>
            <a:r>
              <a:rPr lang="en-GB" sz="1200" i="1" dirty="0" err="1" smtClean="0"/>
              <a:t>Probab</a:t>
            </a:r>
            <a:r>
              <a:rPr lang="en-GB" sz="1200" i="1" dirty="0" smtClean="0"/>
              <a:t> 2000</a:t>
            </a:r>
            <a:endParaRPr lang="en-GB" sz="1200" i="1" dirty="0"/>
          </a:p>
        </p:txBody>
      </p:sp>
    </p:spTree>
    <p:extLst>
      <p:ext uri="{BB962C8B-B14F-4D97-AF65-F5344CB8AC3E}">
        <p14:creationId xmlns:p14="http://schemas.microsoft.com/office/powerpoint/2010/main" val="20069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Upshot of the </a:t>
            </a:r>
            <a:r>
              <a:rPr lang="en-GB" dirty="0" err="1" smtClean="0">
                <a:effectLst>
                  <a:outerShdw blurRad="38100" dist="38100" dir="2700000" algn="tl">
                    <a:srgbClr val="000000">
                      <a:alpha val="43137"/>
                    </a:srgbClr>
                  </a:outerShdw>
                </a:effectLst>
              </a:rPr>
              <a:t>Rukhin</a:t>
            </a:r>
            <a:r>
              <a:rPr lang="en-GB" dirty="0" smtClean="0">
                <a:effectLst>
                  <a:outerShdw blurRad="38100" dist="38100" dir="2700000" algn="tl">
                    <a:srgbClr val="000000">
                      <a:alpha val="43137"/>
                    </a:srgbClr>
                  </a:outerShdw>
                </a:effectLst>
              </a:rPr>
              <a:t> estimate</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620000"/>
            <a:ext cx="8489879" cy="468000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Arial" pitchFamily="34" charset="0"/>
                <a:cs typeface="Arial" pitchFamily="34" charset="0"/>
              </a:rPr>
              <a:t>As such, on a finite set of symbols, the approximate entropy adds something new, measuring something distinct from the ordinary statistical moments (mean, variance, … ) and the Shannon entropy of the sequence.</a:t>
            </a:r>
          </a:p>
          <a:p>
            <a:pPr lvl="0"/>
            <a:r>
              <a:rPr lang="en-GB" dirty="0" smtClean="0">
                <a:latin typeface="Arial" pitchFamily="34" charset="0"/>
                <a:cs typeface="Arial" pitchFamily="34" charset="0"/>
              </a:rPr>
              <a:t>It can be (almost surely!) thought of measuring how much data a choice of universal data compressor would use to store the object. </a:t>
            </a:r>
            <a:endParaRPr lang="en-GB" dirty="0">
              <a:latin typeface="Arial" pitchFamily="34" charset="0"/>
              <a:cs typeface="Arial" pitchFamily="34" charset="0"/>
            </a:endParaRPr>
          </a:p>
          <a:p>
            <a:pPr lvl="0"/>
            <a:endParaRPr lang="en-GB" dirty="0">
              <a:latin typeface="Arial" pitchFamily="34" charset="0"/>
              <a:cs typeface="Arial" pitchFamily="34" charset="0"/>
            </a:endParaRPr>
          </a:p>
        </p:txBody>
      </p:sp>
    </p:spTree>
    <p:extLst>
      <p:ext uri="{BB962C8B-B14F-4D97-AF65-F5344CB8AC3E}">
        <p14:creationId xmlns:p14="http://schemas.microsoft.com/office/powerpoint/2010/main" val="211642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Approximate entropy </a:t>
            </a:r>
            <a:r>
              <a:rPr lang="en-GB" dirty="0">
                <a:effectLst>
                  <a:outerShdw blurRad="38100" dist="38100" dir="2700000" algn="tl">
                    <a:srgbClr val="000000">
                      <a:alpha val="43137"/>
                    </a:srgbClr>
                  </a:outerShdw>
                </a:effectLst>
              </a:rPr>
              <a:t>of a degree sequence</a:t>
            </a:r>
          </a:p>
        </p:txBody>
      </p:sp>
      <p:sp>
        <p:nvSpPr>
          <p:cNvPr id="3" name="Text Placeholder 2"/>
          <p:cNvSpPr txBox="1">
            <a:spLocks noGrp="1"/>
          </p:cNvSpPr>
          <p:nvPr>
            <p:ph type="body" idx="4294967295"/>
          </p:nvPr>
        </p:nvSpPr>
        <p:spPr>
          <a:xfrm>
            <a:off x="329760" y="1620000"/>
            <a:ext cx="8489879" cy="4545719"/>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400" dirty="0" smtClean="0">
                <a:latin typeface="" pitchFamily="16"/>
              </a:rPr>
              <a:t>As </a:t>
            </a:r>
            <a:r>
              <a:rPr lang="en-GB" sz="2400" dirty="0">
                <a:latin typeface="" pitchFamily="16"/>
              </a:rPr>
              <a:t>such for a network, we introduce the </a:t>
            </a:r>
            <a:r>
              <a:rPr lang="en-GB" sz="2400" b="1" dirty="0">
                <a:latin typeface="" pitchFamily="16"/>
              </a:rPr>
              <a:t>slide entropy</a:t>
            </a:r>
            <a:r>
              <a:rPr lang="en-GB" sz="2400" dirty="0">
                <a:latin typeface="" pitchFamily="16"/>
              </a:rPr>
              <a:t> which </a:t>
            </a:r>
            <a:r>
              <a:rPr lang="en-GB" sz="2400" dirty="0" smtClean="0">
                <a:latin typeface="" pitchFamily="16"/>
              </a:rPr>
              <a:t>is the approximate entropy of </a:t>
            </a:r>
            <a:r>
              <a:rPr lang="en-GB" sz="2400" dirty="0">
                <a:latin typeface="" pitchFamily="16"/>
              </a:rPr>
              <a:t>a binary sequence encoding something like an “infinitesimal” disorder of the finite degree sequence</a:t>
            </a:r>
            <a:r>
              <a:rPr lang="en-GB" sz="2400" dirty="0" smtClean="0">
                <a:latin typeface="" pitchFamily="16"/>
              </a:rPr>
              <a:t>.</a:t>
            </a:r>
          </a:p>
          <a:p>
            <a:pPr lvl="0"/>
            <a:r>
              <a:rPr lang="en-GB" sz="2400" dirty="0" smtClean="0">
                <a:latin typeface="" pitchFamily="16"/>
              </a:rPr>
              <a:t>The slide construction is simple: draw the degree distribution as a partition diagram and trace along it from left to right. When you go horizontally one unit write down “0” and vertically one unit, write down “1”. </a:t>
            </a:r>
            <a:endParaRPr lang="en-GB" sz="2400" dirty="0">
              <a:latin typeface="" pitchFamily="16"/>
            </a:endParaRPr>
          </a:p>
        </p:txBody>
      </p:sp>
      <p:grpSp>
        <p:nvGrpSpPr>
          <p:cNvPr id="5" name="Group 4"/>
          <p:cNvGrpSpPr/>
          <p:nvPr/>
        </p:nvGrpSpPr>
        <p:grpSpPr>
          <a:xfrm>
            <a:off x="1547664" y="4725144"/>
            <a:ext cx="3407091" cy="2232248"/>
            <a:chOff x="1475656" y="4293096"/>
            <a:chExt cx="3407091" cy="2232248"/>
          </a:xfrm>
        </p:grpSpPr>
        <p:pic>
          <p:nvPicPr>
            <p:cNvPr id="819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5656" y="4403948"/>
              <a:ext cx="3407091" cy="212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83768" y="4869160"/>
              <a:ext cx="312906" cy="369332"/>
            </a:xfrm>
            <a:prstGeom prst="rect">
              <a:avLst/>
            </a:prstGeom>
          </p:spPr>
          <p:txBody>
            <a:bodyPr wrap="none">
              <a:spAutoFit/>
            </a:bodyPr>
            <a:lstStyle/>
            <a:p>
              <a:r>
                <a:rPr lang="en-GB" dirty="0">
                  <a:latin typeface="" pitchFamily="16"/>
                </a:rPr>
                <a:t>0</a:t>
              </a:r>
              <a:endParaRPr lang="en-GB" dirty="0"/>
            </a:p>
          </p:txBody>
        </p:sp>
        <p:sp>
          <p:nvSpPr>
            <p:cNvPr id="6" name="Rectangle 5"/>
            <p:cNvSpPr/>
            <p:nvPr/>
          </p:nvSpPr>
          <p:spPr>
            <a:xfrm>
              <a:off x="1897178" y="4293096"/>
              <a:ext cx="312906" cy="369332"/>
            </a:xfrm>
            <a:prstGeom prst="rect">
              <a:avLst/>
            </a:prstGeom>
          </p:spPr>
          <p:txBody>
            <a:bodyPr wrap="none">
              <a:spAutoFit/>
            </a:bodyPr>
            <a:lstStyle/>
            <a:p>
              <a:r>
                <a:rPr lang="en-GB" dirty="0">
                  <a:latin typeface="" pitchFamily="16"/>
                </a:rPr>
                <a:t>0</a:t>
              </a:r>
              <a:endParaRPr lang="en-GB" dirty="0"/>
            </a:p>
          </p:txBody>
        </p:sp>
        <p:sp>
          <p:nvSpPr>
            <p:cNvPr id="7" name="Rectangle 6"/>
            <p:cNvSpPr/>
            <p:nvPr/>
          </p:nvSpPr>
          <p:spPr>
            <a:xfrm>
              <a:off x="3022748" y="4869160"/>
              <a:ext cx="312906" cy="369332"/>
            </a:xfrm>
            <a:prstGeom prst="rect">
              <a:avLst/>
            </a:prstGeom>
          </p:spPr>
          <p:txBody>
            <a:bodyPr wrap="none">
              <a:spAutoFit/>
            </a:bodyPr>
            <a:lstStyle/>
            <a:p>
              <a:r>
                <a:rPr lang="en-GB" dirty="0">
                  <a:latin typeface="" pitchFamily="16"/>
                </a:rPr>
                <a:t>0</a:t>
              </a:r>
              <a:endParaRPr lang="en-GB" dirty="0"/>
            </a:p>
          </p:txBody>
        </p:sp>
        <p:sp>
          <p:nvSpPr>
            <p:cNvPr id="8" name="Rectangle 7"/>
            <p:cNvSpPr/>
            <p:nvPr/>
          </p:nvSpPr>
          <p:spPr>
            <a:xfrm>
              <a:off x="3563888" y="4869160"/>
              <a:ext cx="312906" cy="369332"/>
            </a:xfrm>
            <a:prstGeom prst="rect">
              <a:avLst/>
            </a:prstGeom>
          </p:spPr>
          <p:txBody>
            <a:bodyPr wrap="none">
              <a:spAutoFit/>
            </a:bodyPr>
            <a:lstStyle/>
            <a:p>
              <a:r>
                <a:rPr lang="en-GB" dirty="0">
                  <a:latin typeface="" pitchFamily="16"/>
                </a:rPr>
                <a:t>0</a:t>
              </a:r>
              <a:endParaRPr lang="en-GB" dirty="0"/>
            </a:p>
          </p:txBody>
        </p:sp>
        <p:sp>
          <p:nvSpPr>
            <p:cNvPr id="9" name="Rectangle 8"/>
            <p:cNvSpPr/>
            <p:nvPr/>
          </p:nvSpPr>
          <p:spPr>
            <a:xfrm>
              <a:off x="4139952" y="5435932"/>
              <a:ext cx="312906" cy="369332"/>
            </a:xfrm>
            <a:prstGeom prst="rect">
              <a:avLst/>
            </a:prstGeom>
          </p:spPr>
          <p:txBody>
            <a:bodyPr wrap="none">
              <a:spAutoFit/>
            </a:bodyPr>
            <a:lstStyle/>
            <a:p>
              <a:r>
                <a:rPr lang="en-GB" dirty="0">
                  <a:latin typeface="" pitchFamily="16"/>
                </a:rPr>
                <a:t>0</a:t>
              </a:r>
              <a:endParaRPr lang="en-GB" dirty="0"/>
            </a:p>
          </p:txBody>
        </p:sp>
        <p:sp>
          <p:nvSpPr>
            <p:cNvPr id="10" name="Rectangle 9"/>
            <p:cNvSpPr/>
            <p:nvPr/>
          </p:nvSpPr>
          <p:spPr>
            <a:xfrm>
              <a:off x="2267744" y="4715852"/>
              <a:ext cx="312906" cy="369332"/>
            </a:xfrm>
            <a:prstGeom prst="rect">
              <a:avLst/>
            </a:prstGeom>
          </p:spPr>
          <p:txBody>
            <a:bodyPr wrap="none">
              <a:spAutoFit/>
            </a:bodyPr>
            <a:lstStyle/>
            <a:p>
              <a:r>
                <a:rPr lang="en-GB" dirty="0" smtClean="0">
                  <a:latin typeface="" pitchFamily="16"/>
                </a:rPr>
                <a:t>1</a:t>
              </a:r>
              <a:endParaRPr lang="en-GB" dirty="0"/>
            </a:p>
          </p:txBody>
        </p:sp>
        <p:sp>
          <p:nvSpPr>
            <p:cNvPr id="11" name="Rectangle 10"/>
            <p:cNvSpPr/>
            <p:nvPr/>
          </p:nvSpPr>
          <p:spPr>
            <a:xfrm>
              <a:off x="3914056" y="5255066"/>
              <a:ext cx="312906" cy="369332"/>
            </a:xfrm>
            <a:prstGeom prst="rect">
              <a:avLst/>
            </a:prstGeom>
          </p:spPr>
          <p:txBody>
            <a:bodyPr wrap="none">
              <a:spAutoFit/>
            </a:bodyPr>
            <a:lstStyle/>
            <a:p>
              <a:r>
                <a:rPr lang="en-GB" dirty="0" smtClean="0">
                  <a:latin typeface="" pitchFamily="16"/>
                </a:rPr>
                <a:t>1</a:t>
              </a:r>
              <a:endParaRPr lang="en-GB" dirty="0"/>
            </a:p>
          </p:txBody>
        </p:sp>
      </p:grpSp>
      <p:sp>
        <p:nvSpPr>
          <p:cNvPr id="12" name="Right Arrow 11"/>
          <p:cNvSpPr/>
          <p:nvPr/>
        </p:nvSpPr>
        <p:spPr>
          <a:xfrm>
            <a:off x="4788024" y="5517232"/>
            <a:ext cx="1152128" cy="379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228184" y="5522297"/>
            <a:ext cx="1296144" cy="369332"/>
          </a:xfrm>
          <a:prstGeom prst="rect">
            <a:avLst/>
          </a:prstGeom>
        </p:spPr>
        <p:txBody>
          <a:bodyPr wrap="square">
            <a:spAutoFit/>
          </a:bodyPr>
          <a:lstStyle/>
          <a:p>
            <a:r>
              <a:rPr lang="en-GB" dirty="0" smtClean="0">
                <a:latin typeface="" pitchFamily="16"/>
              </a:rPr>
              <a:t>01000101</a:t>
            </a:r>
            <a:endParaRPr lang="en-GB" dirty="0"/>
          </a:p>
        </p:txBody>
      </p:sp>
      <p:sp>
        <p:nvSpPr>
          <p:cNvPr id="15" name="Rectangle 14"/>
          <p:cNvSpPr/>
          <p:nvPr/>
        </p:nvSpPr>
        <p:spPr>
          <a:xfrm>
            <a:off x="4529097" y="6237312"/>
            <a:ext cx="312906" cy="369332"/>
          </a:xfrm>
          <a:prstGeom prst="rect">
            <a:avLst/>
          </a:prstGeom>
        </p:spPr>
        <p:txBody>
          <a:bodyPr wrap="none">
            <a:spAutoFit/>
          </a:bodyPr>
          <a:lstStyle/>
          <a:p>
            <a:r>
              <a:rPr lang="en-GB" dirty="0" smtClean="0">
                <a:latin typeface="" pitchFamily="16"/>
              </a:rPr>
              <a:t>1</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Analytics for the slide entropy</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9760" y="1620000"/>
            <a:ext cx="8489879" cy="4545719"/>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 pitchFamily="16"/>
              </a:rPr>
              <a:t>In nice circumstances (almost surely!) approximate entropy of this slide sequence is </a:t>
            </a:r>
            <a:r>
              <a:rPr lang="en-GB" dirty="0">
                <a:latin typeface="" pitchFamily="16"/>
              </a:rPr>
              <a:t>recovered asymptotically by a Shannon entropy relating the </a:t>
            </a:r>
            <a:r>
              <a:rPr lang="en-GB" dirty="0" smtClean="0">
                <a:latin typeface="" pitchFamily="16"/>
              </a:rPr>
              <a:t>distribution </a:t>
            </a:r>
            <a:r>
              <a:rPr lang="en-GB" dirty="0">
                <a:latin typeface="" pitchFamily="16"/>
              </a:rPr>
              <a:t>of 0s and 1s in the associated sequence, yielding an analytic formula of empirically measured reasonable accuracy, say for Poisson networks</a:t>
            </a:r>
            <a:r>
              <a:rPr lang="en-GB" dirty="0" smtClean="0">
                <a:latin typeface="" pitchFamily="16"/>
              </a:rPr>
              <a:t>.</a:t>
            </a:r>
          </a:p>
          <a:p>
            <a:pPr lvl="0"/>
            <a:r>
              <a:rPr lang="en-GB" dirty="0" smtClean="0">
                <a:latin typeface="" pitchFamily="16"/>
              </a:rPr>
              <a:t>Almost surely isn’t always…</a:t>
            </a:r>
            <a:endParaRPr lang="en-GB" dirty="0">
              <a:latin typeface="" pitchFamily="16"/>
            </a:endParaRPr>
          </a:p>
        </p:txBody>
      </p:sp>
      <p:pic>
        <p:nvPicPr>
          <p:cNvPr id="4" name="Picture 3"/>
          <p:cNvPicPr>
            <a:picLocks noChangeAspect="1"/>
          </p:cNvPicPr>
          <p:nvPr/>
        </p:nvPicPr>
        <p:blipFill>
          <a:blip r:embed="rId3">
            <a:clrChange>
              <a:clrFrom>
                <a:srgbClr val="FFFFFF"/>
              </a:clrFrom>
              <a:clrTo>
                <a:srgbClr val="FFFFFF">
                  <a:alpha val="0"/>
                </a:srgbClr>
              </a:clrTo>
            </a:clrChange>
            <a:lum/>
            <a:alphaModFix/>
          </a:blip>
          <a:srcRect/>
          <a:stretch>
            <a:fillRect/>
          </a:stretch>
        </p:blipFill>
        <p:spPr>
          <a:xfrm>
            <a:off x="5940152" y="4221088"/>
            <a:ext cx="3168352" cy="2312526"/>
          </a:xfrm>
          <a:prstGeom prst="rect">
            <a:avLst/>
          </a:prstGeom>
          <a:noFill/>
          <a:ln>
            <a:noFill/>
          </a:ln>
        </p:spPr>
      </p:pic>
      <p:sp>
        <p:nvSpPr>
          <p:cNvPr id="6" name="TextBox 8"/>
          <p:cNvSpPr txBox="1">
            <a:spLocks noChangeArrowheads="1"/>
          </p:cNvSpPr>
          <p:nvPr/>
        </p:nvSpPr>
        <p:spPr bwMode="auto">
          <a:xfrm>
            <a:off x="6840760" y="6553200"/>
            <a:ext cx="22677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a:t>West et </a:t>
            </a:r>
            <a:r>
              <a:rPr lang="en-GB" sz="1200" i="1" dirty="0" smtClean="0"/>
              <a:t>al, </a:t>
            </a:r>
            <a:r>
              <a:rPr lang="en-GB" sz="1200" i="1" dirty="0" err="1" smtClean="0"/>
              <a:t>Phys</a:t>
            </a:r>
            <a:r>
              <a:rPr lang="en-GB" sz="1200" i="1" dirty="0" smtClean="0"/>
              <a:t> Rev E 2012</a:t>
            </a:r>
            <a:endParaRPr lang="en-GB" sz="1200" i="1" dirty="0"/>
          </a:p>
        </p:txBody>
      </p:sp>
    </p:spTree>
    <p:extLst>
      <p:ext uri="{BB962C8B-B14F-4D97-AF65-F5344CB8AC3E}">
        <p14:creationId xmlns:p14="http://schemas.microsoft.com/office/powerpoint/2010/main" val="95561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Visibility </a:t>
            </a:r>
            <a:r>
              <a:rPr lang="en-GB" dirty="0">
                <a:effectLst>
                  <a:outerShdw blurRad="38100" dist="38100" dir="2700000" algn="tl">
                    <a:srgbClr val="000000">
                      <a:alpha val="43137"/>
                    </a:srgbClr>
                  </a:outerShdw>
                </a:effectLst>
              </a:rPr>
              <a:t>g</a:t>
            </a:r>
            <a:r>
              <a:rPr lang="en-GB" dirty="0" smtClean="0">
                <a:effectLst>
                  <a:outerShdw blurRad="38100" dist="38100" dir="2700000" algn="tl">
                    <a:srgbClr val="000000">
                      <a:alpha val="43137"/>
                    </a:srgbClr>
                  </a:outerShdw>
                </a:effectLst>
              </a:rPr>
              <a:t>raphs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620000"/>
            <a:ext cx="8489879" cy="144896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a:latin typeface="" pitchFamily="16"/>
              </a:rPr>
              <a:t>Visibility graphs are networks associated to time series that capture features of the time series in their topology</a:t>
            </a:r>
            <a:r>
              <a:rPr lang="en-GB" dirty="0" smtClean="0">
                <a:latin typeface="" pitchFamily="16"/>
              </a:rPr>
              <a:t>.</a:t>
            </a:r>
            <a:endParaRPr lang="en-GB" dirty="0">
              <a:latin typeface="" pitchFamily="16"/>
            </a:endParaRPr>
          </a:p>
        </p:txBody>
      </p:sp>
      <p:grpSp>
        <p:nvGrpSpPr>
          <p:cNvPr id="8" name="Group 7"/>
          <p:cNvGrpSpPr/>
          <p:nvPr/>
        </p:nvGrpSpPr>
        <p:grpSpPr>
          <a:xfrm>
            <a:off x="611560" y="3140968"/>
            <a:ext cx="8154708" cy="3108915"/>
            <a:chOff x="946572" y="2993202"/>
            <a:chExt cx="8154708" cy="3108915"/>
          </a:xfrm>
        </p:grpSpPr>
        <p:pic>
          <p:nvPicPr>
            <p:cNvPr id="2048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6572" y="2993202"/>
              <a:ext cx="5412927" cy="284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6408712" y="3429000"/>
              <a:ext cx="1619672" cy="87291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Time series</a:t>
              </a:r>
            </a:p>
          </p:txBody>
        </p:sp>
        <p:sp>
          <p:nvSpPr>
            <p:cNvPr id="6" name="Text Placeholder 2"/>
            <p:cNvSpPr txBox="1">
              <a:spLocks/>
            </p:cNvSpPr>
            <p:nvPr/>
          </p:nvSpPr>
          <p:spPr>
            <a:xfrm>
              <a:off x="7481608" y="4093326"/>
              <a:ext cx="1619672" cy="87291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Visibility</a:t>
              </a:r>
            </a:p>
            <a:p>
              <a:pPr marL="0" indent="0" algn="ctr">
                <a:buNone/>
              </a:pPr>
              <a:r>
                <a:rPr lang="en-GB" sz="2000" dirty="0" smtClean="0">
                  <a:latin typeface="" pitchFamily="16"/>
                </a:rPr>
                <a:t>algorithm</a:t>
              </a:r>
            </a:p>
          </p:txBody>
        </p:sp>
        <p:sp>
          <p:nvSpPr>
            <p:cNvPr id="7" name="Text Placeholder 2"/>
            <p:cNvSpPr txBox="1">
              <a:spLocks/>
            </p:cNvSpPr>
            <p:nvPr/>
          </p:nvSpPr>
          <p:spPr>
            <a:xfrm>
              <a:off x="6408712" y="5229200"/>
              <a:ext cx="1619672" cy="87291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Visibility</a:t>
              </a:r>
            </a:p>
            <a:p>
              <a:pPr marL="0" indent="0" algn="ctr">
                <a:buNone/>
              </a:pPr>
              <a:r>
                <a:rPr lang="en-GB" sz="2000" dirty="0" smtClean="0">
                  <a:latin typeface="" pitchFamily="16"/>
                </a:rPr>
                <a:t>graph</a:t>
              </a:r>
            </a:p>
          </p:txBody>
        </p:sp>
        <p:sp>
          <p:nvSpPr>
            <p:cNvPr id="4" name="Down Arrow 3"/>
            <p:cNvSpPr/>
            <p:nvPr/>
          </p:nvSpPr>
          <p:spPr>
            <a:xfrm>
              <a:off x="7118692" y="3847914"/>
              <a:ext cx="198276" cy="1363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 Placeholder 2"/>
          <p:cNvSpPr txBox="1">
            <a:spLocks/>
          </p:cNvSpPr>
          <p:nvPr/>
        </p:nvSpPr>
        <p:spPr>
          <a:xfrm>
            <a:off x="827584" y="5985903"/>
            <a:ext cx="5196903" cy="436458"/>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Constructing a horizontal visibility graph</a:t>
            </a:r>
          </a:p>
        </p:txBody>
      </p:sp>
      <p:sp>
        <p:nvSpPr>
          <p:cNvPr id="11" name="TextBox 8"/>
          <p:cNvSpPr txBox="1">
            <a:spLocks noChangeArrowheads="1"/>
          </p:cNvSpPr>
          <p:nvPr/>
        </p:nvSpPr>
        <p:spPr bwMode="auto">
          <a:xfrm>
            <a:off x="6624736" y="6553200"/>
            <a:ext cx="24837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err="1" smtClean="0"/>
              <a:t>Lacasa</a:t>
            </a:r>
            <a:r>
              <a:rPr lang="en-GB" sz="1200" i="1" dirty="0" smtClean="0"/>
              <a:t> &amp; </a:t>
            </a:r>
            <a:r>
              <a:rPr lang="en-GB" sz="1200" i="1" dirty="0" err="1" smtClean="0"/>
              <a:t>Toral</a:t>
            </a:r>
            <a:r>
              <a:rPr lang="en-GB" sz="1200" i="1" dirty="0" smtClean="0"/>
              <a:t>, </a:t>
            </a:r>
            <a:r>
              <a:rPr lang="en-GB" sz="1200" i="1" dirty="0" err="1" smtClean="0"/>
              <a:t>Phys</a:t>
            </a:r>
            <a:r>
              <a:rPr lang="en-GB" sz="1200" i="1" dirty="0" smtClean="0"/>
              <a:t> Rev </a:t>
            </a:r>
            <a:r>
              <a:rPr lang="en-GB" sz="1200" i="1" dirty="0"/>
              <a:t>E </a:t>
            </a:r>
            <a:r>
              <a:rPr lang="en-GB" sz="1200" i="1" dirty="0" smtClean="0"/>
              <a:t>2010</a:t>
            </a:r>
            <a:endParaRPr lang="en-GB" sz="1200" i="1" dirty="0"/>
          </a:p>
        </p:txBody>
      </p:sp>
    </p:spTree>
    <p:extLst>
      <p:ext uri="{BB962C8B-B14F-4D97-AF65-F5344CB8AC3E}">
        <p14:creationId xmlns:p14="http://schemas.microsoft.com/office/powerpoint/2010/main" val="313641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An example application of visibility graphs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620000"/>
            <a:ext cx="8489879" cy="1520968"/>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 pitchFamily="16"/>
              </a:rPr>
              <a:t>A fractional </a:t>
            </a:r>
            <a:r>
              <a:rPr lang="en-GB" dirty="0">
                <a:latin typeface="" pitchFamily="16"/>
              </a:rPr>
              <a:t>Brownian motion process of Hurst exponent </a:t>
            </a:r>
            <a:r>
              <a:rPr lang="en-GB" i="1" dirty="0">
                <a:latin typeface="Times New Roman" pitchFamily="18" charset="0"/>
                <a:cs typeface="Times New Roman" pitchFamily="18" charset="0"/>
              </a:rPr>
              <a:t>H</a:t>
            </a:r>
            <a:r>
              <a:rPr lang="en-GB" dirty="0">
                <a:latin typeface="" pitchFamily="16"/>
              </a:rPr>
              <a:t> gives rise to a scale free visibility graph of scale free parameter 3 – 2</a:t>
            </a:r>
            <a:r>
              <a:rPr lang="en-GB" i="1" dirty="0">
                <a:latin typeface="Times New Roman" pitchFamily="18" charset="0"/>
                <a:cs typeface="Times New Roman" pitchFamily="18" charset="0"/>
              </a:rPr>
              <a:t>H</a:t>
            </a:r>
            <a:r>
              <a:rPr lang="en-GB" dirty="0" smtClean="0">
                <a:latin typeface="" pitchFamily="16"/>
              </a:rPr>
              <a:t>.</a:t>
            </a:r>
            <a:endParaRPr lang="en-GB" dirty="0">
              <a:latin typeface="" pitchFamily="16"/>
            </a:endParaRPr>
          </a:p>
        </p:txBody>
      </p:sp>
      <p:sp>
        <p:nvSpPr>
          <p:cNvPr id="4" name="TextBox 8"/>
          <p:cNvSpPr txBox="1">
            <a:spLocks noChangeArrowheads="1"/>
          </p:cNvSpPr>
          <p:nvPr/>
        </p:nvSpPr>
        <p:spPr bwMode="auto">
          <a:xfrm>
            <a:off x="6336704" y="6553199"/>
            <a:ext cx="2771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err="1" smtClean="0"/>
              <a:t>Lacasa</a:t>
            </a:r>
            <a:r>
              <a:rPr lang="en-GB" sz="1200" i="1" dirty="0" smtClean="0"/>
              <a:t> et al, arXiv:0901.0888v1 2009</a:t>
            </a:r>
            <a:endParaRPr lang="en-GB" sz="1200" i="1" dirty="0"/>
          </a:p>
        </p:txBody>
      </p:sp>
      <p:grpSp>
        <p:nvGrpSpPr>
          <p:cNvPr id="10" name="Group 9"/>
          <p:cNvGrpSpPr/>
          <p:nvPr/>
        </p:nvGrpSpPr>
        <p:grpSpPr>
          <a:xfrm>
            <a:off x="395536" y="3070701"/>
            <a:ext cx="8352929" cy="3382635"/>
            <a:chOff x="395536" y="3070701"/>
            <a:chExt cx="8352929" cy="3382635"/>
          </a:xfrm>
        </p:grpSpPr>
        <p:pic>
          <p:nvPicPr>
            <p:cNvPr id="2150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6421" y="3070701"/>
              <a:ext cx="3432044"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descr="http://www.bearcave.com/misl/misl_tech/wavelets/hurst/hurst_fb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3070701"/>
              <a:ext cx="3472695" cy="288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ight Arrow 4"/>
            <p:cNvSpPr/>
            <p:nvPr/>
          </p:nvSpPr>
          <p:spPr>
            <a:xfrm>
              <a:off x="4067944" y="4294517"/>
              <a:ext cx="122413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a:spLocks noChangeArrowheads="1"/>
            </p:cNvSpPr>
            <p:nvPr/>
          </p:nvSpPr>
          <p:spPr bwMode="auto">
            <a:xfrm>
              <a:off x="395536" y="5950701"/>
              <a:ext cx="3472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smtClean="0"/>
                <a:t>Fractional Brownian motion (</a:t>
              </a:r>
              <a:r>
                <a:rPr lang="en-GB" i="1" dirty="0" smtClean="0">
                  <a:latin typeface="Times New Roman" pitchFamily="18" charset="0"/>
                  <a:cs typeface="Times New Roman" pitchFamily="18" charset="0"/>
                </a:rPr>
                <a:t>H</a:t>
              </a:r>
              <a:r>
                <a:rPr lang="en-GB" dirty="0" smtClean="0"/>
                <a:t>).</a:t>
              </a:r>
              <a:endParaRPr lang="en-GB" dirty="0"/>
            </a:p>
          </p:txBody>
        </p:sp>
        <p:sp>
          <p:nvSpPr>
            <p:cNvPr id="9" name="TextBox 8"/>
            <p:cNvSpPr txBox="1">
              <a:spLocks noChangeArrowheads="1"/>
            </p:cNvSpPr>
            <p:nvPr/>
          </p:nvSpPr>
          <p:spPr bwMode="auto">
            <a:xfrm>
              <a:off x="5796136" y="5807005"/>
              <a:ext cx="280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Degree distribution of associated visibility graph</a:t>
              </a:r>
              <a:endParaRPr lang="en-GB" dirty="0"/>
            </a:p>
          </p:txBody>
        </p:sp>
      </p:grpSp>
    </p:spTree>
    <p:extLst>
      <p:ext uri="{BB962C8B-B14F-4D97-AF65-F5344CB8AC3E}">
        <p14:creationId xmlns:p14="http://schemas.microsoft.com/office/powerpoint/2010/main" val="62057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1183037"/>
            <a:ext cx="5523205" cy="567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noGrp="1"/>
          </p:cNvSpPr>
          <p:nvPr>
            <p:ph type="title" idx="4294967295"/>
          </p:nvPr>
        </p:nvSpPr>
        <p:spPr>
          <a:xfrm>
            <a:off x="329760" y="620688"/>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Approximate </a:t>
            </a:r>
            <a:r>
              <a:rPr lang="en-GB" dirty="0" smtClean="0">
                <a:effectLst>
                  <a:outerShdw blurRad="38100" dist="38100" dir="2700000" algn="tl">
                    <a:srgbClr val="000000">
                      <a:alpha val="43137"/>
                    </a:srgbClr>
                  </a:outerShdw>
                </a:effectLst>
              </a:rPr>
              <a:t>entropy </a:t>
            </a:r>
            <a:r>
              <a:rPr lang="en-GB" dirty="0">
                <a:effectLst>
                  <a:outerShdw blurRad="38100" dist="38100" dir="2700000" algn="tl">
                    <a:srgbClr val="000000">
                      <a:alpha val="43137"/>
                    </a:srgbClr>
                  </a:outerShdw>
                </a:effectLst>
              </a:rPr>
              <a:t>of </a:t>
            </a:r>
            <a:r>
              <a:rPr lang="en-GB" dirty="0" smtClean="0">
                <a:effectLst>
                  <a:outerShdw blurRad="38100" dist="38100" dir="2700000" algn="tl">
                    <a:srgbClr val="000000">
                      <a:alpha val="43137"/>
                    </a:srgbClr>
                  </a:outerShdw>
                </a:effectLst>
              </a:rPr>
              <a:t>visibility graphs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5580112" y="1556792"/>
            <a:ext cx="3361168" cy="486000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57240" indent="0">
              <a:buNone/>
            </a:pPr>
            <a:r>
              <a:rPr lang="en-GB" sz="1800" dirty="0" smtClean="0">
                <a:latin typeface="" pitchFamily="16"/>
              </a:rPr>
              <a:t>Uncorrelated </a:t>
            </a:r>
            <a:r>
              <a:rPr lang="en-GB" sz="1800" dirty="0">
                <a:latin typeface="" pitchFamily="16"/>
              </a:rPr>
              <a:t>white noise gives rise to visibility graphs of maximal </a:t>
            </a:r>
            <a:r>
              <a:rPr lang="en-GB" sz="1800" dirty="0" err="1">
                <a:latin typeface="Times New Roman" pitchFamily="18" charset="0"/>
                <a:cs typeface="Times New Roman" pitchFamily="18" charset="0"/>
              </a:rPr>
              <a:t>ApEn</a:t>
            </a:r>
            <a:r>
              <a:rPr lang="en-GB" sz="1800" dirty="0">
                <a:latin typeface="" pitchFamily="16"/>
              </a:rPr>
              <a:t> (it was known previously also to maximize the Shannon entropy of the degree distribution</a:t>
            </a:r>
            <a:r>
              <a:rPr lang="en-GB" sz="1800" dirty="0" smtClean="0">
                <a:latin typeface="" pitchFamily="16"/>
              </a:rPr>
              <a:t>).</a:t>
            </a:r>
          </a:p>
          <a:p>
            <a:pPr marL="57240" indent="0">
              <a:buNone/>
            </a:pPr>
            <a:endParaRPr lang="en-GB" sz="1800" dirty="0">
              <a:latin typeface="" pitchFamily="16"/>
            </a:endParaRPr>
          </a:p>
          <a:p>
            <a:pPr marL="57240" indent="0">
              <a:buNone/>
            </a:pPr>
            <a:r>
              <a:rPr lang="en-GB" sz="1800" dirty="0" smtClean="0">
                <a:latin typeface="" pitchFamily="16"/>
              </a:rPr>
              <a:t>The </a:t>
            </a:r>
            <a:r>
              <a:rPr lang="en-GB" sz="1800" dirty="0" err="1">
                <a:latin typeface="Times New Roman" pitchFamily="18" charset="0"/>
                <a:cs typeface="Times New Roman" pitchFamily="18" charset="0"/>
              </a:rPr>
              <a:t>ApEn</a:t>
            </a:r>
            <a:r>
              <a:rPr lang="en-GB" sz="1800" dirty="0">
                <a:latin typeface="" pitchFamily="16"/>
              </a:rPr>
              <a:t> of visibility graphs associated to chaotic maps reaches a non-zero value, reminiscent of the underlying attractor of the dynamics</a:t>
            </a:r>
            <a:r>
              <a:rPr lang="en-GB" sz="1800" dirty="0" smtClean="0">
                <a:latin typeface="" pitchFamily="16"/>
              </a:rPr>
              <a:t>.</a:t>
            </a:r>
          </a:p>
          <a:p>
            <a:pPr marL="57240" indent="0">
              <a:buNone/>
            </a:pPr>
            <a:endParaRPr lang="en-GB" sz="1800" dirty="0">
              <a:latin typeface="" pitchFamily="16"/>
            </a:endParaRPr>
          </a:p>
          <a:p>
            <a:pPr marL="0" indent="0">
              <a:buNone/>
            </a:pPr>
            <a:r>
              <a:rPr lang="en-GB" sz="1800" dirty="0">
                <a:latin typeface="" pitchFamily="16"/>
              </a:rPr>
              <a:t>As such, the network structure also inherits the complexity of the time series.</a:t>
            </a:r>
          </a:p>
        </p:txBody>
      </p:sp>
      <p:sp>
        <p:nvSpPr>
          <p:cNvPr id="5" name="TextBox 8"/>
          <p:cNvSpPr txBox="1">
            <a:spLocks noChangeArrowheads="1"/>
          </p:cNvSpPr>
          <p:nvPr/>
        </p:nvSpPr>
        <p:spPr bwMode="auto">
          <a:xfrm>
            <a:off x="6840760" y="6553200"/>
            <a:ext cx="22677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a:t>West et </a:t>
            </a:r>
            <a:r>
              <a:rPr lang="en-GB" sz="1200" i="1" dirty="0" smtClean="0"/>
              <a:t>al, </a:t>
            </a:r>
            <a:r>
              <a:rPr lang="en-GB" sz="1200" i="1" dirty="0" err="1" smtClean="0"/>
              <a:t>Phys</a:t>
            </a:r>
            <a:r>
              <a:rPr lang="en-GB" sz="1200" i="1" dirty="0" smtClean="0"/>
              <a:t> Rev E 2012</a:t>
            </a:r>
            <a:endParaRPr lang="en-GB" sz="12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620688"/>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Approximate </a:t>
            </a:r>
            <a:r>
              <a:rPr lang="en-GB" dirty="0" smtClean="0">
                <a:effectLst>
                  <a:outerShdw blurRad="38100" dist="38100" dir="2700000" algn="tl">
                    <a:srgbClr val="000000">
                      <a:alpha val="43137"/>
                    </a:srgbClr>
                  </a:outerShdw>
                </a:effectLst>
              </a:rPr>
              <a:t>entropy of copy </a:t>
            </a:r>
            <a:r>
              <a:rPr lang="en-GB" dirty="0">
                <a:effectLst>
                  <a:outerShdw blurRad="38100" dist="38100" dir="2700000" algn="tl">
                    <a:srgbClr val="000000">
                      <a:alpha val="43137"/>
                    </a:srgbClr>
                  </a:outerShdw>
                </a:effectLst>
              </a:rPr>
              <a:t>n</a:t>
            </a:r>
            <a:r>
              <a:rPr lang="en-GB" dirty="0" smtClean="0">
                <a:effectLst>
                  <a:outerShdw blurRad="38100" dist="38100" dir="2700000" algn="tl">
                    <a:srgbClr val="000000">
                      <a:alpha val="43137"/>
                    </a:srgbClr>
                  </a:outerShdw>
                </a:effectLst>
              </a:rPr>
              <a:t>umber </a:t>
            </a:r>
            <a:r>
              <a:rPr lang="en-GB" dirty="0">
                <a:effectLst>
                  <a:outerShdw blurRad="38100" dist="38100" dir="2700000" algn="tl">
                    <a:srgbClr val="000000">
                      <a:alpha val="43137"/>
                    </a:srgbClr>
                  </a:outerShdw>
                </a:effectLst>
              </a:rPr>
              <a:t>data</a:t>
            </a:r>
          </a:p>
        </p:txBody>
      </p:sp>
      <p:pic>
        <p:nvPicPr>
          <p:cNvPr id="10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340768"/>
            <a:ext cx="753105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7"/>
          <p:cNvSpPr txBox="1">
            <a:spLocks noChangeArrowheads="1"/>
          </p:cNvSpPr>
          <p:nvPr/>
        </p:nvSpPr>
        <p:spPr bwMode="auto">
          <a:xfrm>
            <a:off x="7524328" y="1556792"/>
            <a:ext cx="16196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smtClean="0"/>
              <a:t>Significant increases in approximate entropy of slide sequence .</a:t>
            </a:r>
            <a:endParaRPr lang="en-GB" dirty="0"/>
          </a:p>
        </p:txBody>
      </p:sp>
      <p:sp>
        <p:nvSpPr>
          <p:cNvPr id="6" name="TextBox 8"/>
          <p:cNvSpPr txBox="1">
            <a:spLocks noChangeArrowheads="1"/>
          </p:cNvSpPr>
          <p:nvPr/>
        </p:nvSpPr>
        <p:spPr bwMode="auto">
          <a:xfrm>
            <a:off x="6840760" y="6553200"/>
            <a:ext cx="22677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200" i="1" dirty="0"/>
              <a:t>West et </a:t>
            </a:r>
            <a:r>
              <a:rPr lang="en-GB" sz="1200" i="1" dirty="0" smtClean="0"/>
              <a:t>al, </a:t>
            </a:r>
            <a:r>
              <a:rPr lang="en-GB" sz="1200" i="1" dirty="0" err="1" smtClean="0"/>
              <a:t>Phys</a:t>
            </a:r>
            <a:r>
              <a:rPr lang="en-GB" sz="1200" i="1" dirty="0" smtClean="0"/>
              <a:t> Rev E 2012</a:t>
            </a:r>
            <a:endParaRPr lang="en-GB" sz="1200" i="1" dirty="0"/>
          </a:p>
        </p:txBody>
      </p:sp>
      <p:sp>
        <p:nvSpPr>
          <p:cNvPr id="7" name="TextBox 7"/>
          <p:cNvSpPr txBox="1">
            <a:spLocks noChangeArrowheads="1"/>
          </p:cNvSpPr>
          <p:nvPr/>
        </p:nvSpPr>
        <p:spPr bwMode="auto">
          <a:xfrm>
            <a:off x="713353" y="6167045"/>
            <a:ext cx="72430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smtClean="0"/>
              <a:t>N.B. ER-status, Cancer GRADE and Distal Metastasis all correlate in cancers, but remain distinct phenotypic properties. </a:t>
            </a:r>
            <a:endParaRPr lang="en-GB" dirty="0"/>
          </a:p>
        </p:txBody>
      </p:sp>
      <p:sp>
        <p:nvSpPr>
          <p:cNvPr id="8" name="TextBox 7"/>
          <p:cNvSpPr txBox="1">
            <a:spLocks noChangeArrowheads="1"/>
          </p:cNvSpPr>
          <p:nvPr/>
        </p:nvSpPr>
        <p:spPr bwMode="auto">
          <a:xfrm>
            <a:off x="5292080" y="5445224"/>
            <a:ext cx="23762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sz="1600" dirty="0" smtClean="0"/>
              <a:t>Has the cancer spread?</a:t>
            </a:r>
            <a:endParaRPr lang="en-GB" sz="1600" dirty="0"/>
          </a:p>
        </p:txBody>
      </p:sp>
      <p:sp>
        <p:nvSpPr>
          <p:cNvPr id="9" name="TextBox 8"/>
          <p:cNvSpPr txBox="1">
            <a:spLocks noChangeArrowheads="1"/>
          </p:cNvSpPr>
          <p:nvPr/>
        </p:nvSpPr>
        <p:spPr bwMode="auto">
          <a:xfrm>
            <a:off x="2756907" y="5445224"/>
            <a:ext cx="23762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sz="1400" dirty="0" smtClean="0"/>
              <a:t>How fast growing is the cancer?</a:t>
            </a:r>
            <a:endParaRPr lang="en-GB" sz="1400" dirty="0"/>
          </a:p>
        </p:txBody>
      </p:sp>
      <p:sp>
        <p:nvSpPr>
          <p:cNvPr id="10" name="TextBox 9"/>
          <p:cNvSpPr txBox="1">
            <a:spLocks noChangeArrowheads="1"/>
          </p:cNvSpPr>
          <p:nvPr/>
        </p:nvSpPr>
        <p:spPr bwMode="auto">
          <a:xfrm>
            <a:off x="380643" y="5445224"/>
            <a:ext cx="237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sz="1200" dirty="0" smtClean="0"/>
              <a:t>Is the cancer over-expressing </a:t>
            </a:r>
            <a:r>
              <a:rPr lang="en-GB" sz="1200" dirty="0" err="1" smtClean="0"/>
              <a:t>estrogen</a:t>
            </a:r>
            <a:r>
              <a:rPr lang="en-GB" sz="1200" dirty="0" smtClean="0"/>
              <a:t> receptors?</a:t>
            </a:r>
            <a:endParaRPr lang="en-GB"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Summary</a:t>
            </a:r>
            <a:endParaRPr lang="en-GB" dirty="0">
              <a:effectLst>
                <a:outerShdw blurRad="38100" dist="38100" dir="2700000" algn="tl">
                  <a:srgbClr val="000000">
                    <a:alpha val="43137"/>
                  </a:srgbClr>
                </a:outerShdw>
              </a:effectLst>
            </a:endParaRPr>
          </a:p>
        </p:txBody>
      </p:sp>
      <p:sp>
        <p:nvSpPr>
          <p:cNvPr id="4" name="Title 3"/>
          <p:cNvSpPr txBox="1">
            <a:spLocks noGrp="1"/>
          </p:cNvSpPr>
          <p:nvPr>
            <p:ph type="title" idx="4294967295"/>
          </p:nvPr>
        </p:nvSpPr>
        <p:spPr>
          <a:xfrm>
            <a:off x="720" y="-10800"/>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4. The End</a:t>
            </a:r>
            <a:endParaRPr lang="en-GB" dirty="0">
              <a:effectLst>
                <a:outerShdw blurRad="38100" dist="38100" dir="2700000" algn="tl">
                  <a:srgbClr val="000000">
                    <a:alpha val="43137"/>
                  </a:srgbClr>
                </a:outerShdw>
              </a:effectLst>
            </a:endParaRPr>
          </a:p>
        </p:txBody>
      </p:sp>
      <p:sp>
        <p:nvSpPr>
          <p:cNvPr id="6" name="Text Placeholder 2"/>
          <p:cNvSpPr txBox="1">
            <a:spLocks/>
          </p:cNvSpPr>
          <p:nvPr/>
        </p:nvSpPr>
        <p:spPr>
          <a:xfrm>
            <a:off x="330120" y="1620000"/>
            <a:ext cx="8489879" cy="4860000"/>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457200" indent="-457200">
              <a:buFont typeface="+mj-lt"/>
              <a:buAutoNum type="arabicPeriod"/>
            </a:pPr>
            <a:r>
              <a:rPr lang="en-GB" sz="2400" dirty="0" smtClean="0">
                <a:latin typeface="" pitchFamily="16"/>
              </a:rPr>
              <a:t>The </a:t>
            </a:r>
            <a:r>
              <a:rPr lang="en-GB" sz="2400" b="1" dirty="0" smtClean="0">
                <a:latin typeface="" pitchFamily="16"/>
              </a:rPr>
              <a:t>flux entropy</a:t>
            </a:r>
            <a:r>
              <a:rPr lang="en-GB" sz="2400" dirty="0" smtClean="0">
                <a:latin typeface="" pitchFamily="16"/>
              </a:rPr>
              <a:t> combines network information with gene expression to provide a hallmark of cancer.</a:t>
            </a:r>
          </a:p>
          <a:p>
            <a:pPr marL="457200" indent="-457200">
              <a:buFont typeface="+mj-lt"/>
              <a:buAutoNum type="arabicPeriod"/>
            </a:pPr>
            <a:r>
              <a:rPr lang="en-GB" sz="2400" dirty="0" smtClean="0">
                <a:latin typeface="" pitchFamily="16"/>
              </a:rPr>
              <a:t>It is a more consistent indicator than more basic considerations of the correlations, and similarity of samples even when restricted to the network.</a:t>
            </a:r>
          </a:p>
          <a:p>
            <a:pPr marL="457200" indent="-457200">
              <a:buFont typeface="+mj-lt"/>
              <a:buAutoNum type="arabicPeriod"/>
            </a:pPr>
            <a:r>
              <a:rPr lang="en-GB" sz="2400" dirty="0" smtClean="0">
                <a:latin typeface="" pitchFamily="16"/>
              </a:rPr>
              <a:t>It may be useful in guiding therapeutic target selection and helps to indicate genes driving cancers.</a:t>
            </a:r>
          </a:p>
          <a:p>
            <a:pPr marL="457200" indent="-457200">
              <a:buFont typeface="+mj-lt"/>
              <a:buAutoNum type="arabicPeriod"/>
            </a:pPr>
            <a:r>
              <a:rPr lang="en-GB" sz="2400" dirty="0" smtClean="0">
                <a:latin typeface="" pitchFamily="16"/>
              </a:rPr>
              <a:t>The </a:t>
            </a:r>
            <a:r>
              <a:rPr lang="en-GB" sz="2400" b="1" dirty="0" smtClean="0">
                <a:latin typeface="" pitchFamily="16"/>
              </a:rPr>
              <a:t>approximate entropy</a:t>
            </a:r>
            <a:r>
              <a:rPr lang="en-GB" sz="2400" dirty="0" smtClean="0">
                <a:latin typeface="" pitchFamily="16"/>
              </a:rPr>
              <a:t> of the slide sequence associated to copy number data might help to distinguish </a:t>
            </a:r>
            <a:r>
              <a:rPr lang="en-GB" sz="2400" dirty="0" err="1" smtClean="0">
                <a:latin typeface="" pitchFamily="16"/>
              </a:rPr>
              <a:t>tumor</a:t>
            </a:r>
            <a:r>
              <a:rPr lang="en-GB" sz="2400" dirty="0" smtClean="0">
                <a:latin typeface="" pitchFamily="16"/>
              </a:rPr>
              <a:t> grade and metastasis.</a:t>
            </a:r>
            <a:endParaRPr lang="en-GB" sz="2400" dirty="0">
              <a:latin typeface="" pitchFamily="16"/>
            </a:endParaRPr>
          </a:p>
        </p:txBody>
      </p:sp>
    </p:spTree>
    <p:extLst>
      <p:ext uri="{BB962C8B-B14F-4D97-AF65-F5344CB8AC3E}">
        <p14:creationId xmlns:p14="http://schemas.microsoft.com/office/powerpoint/2010/main" val="100698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a:effectLst>
                  <a:outerShdw blurRad="38100" dist="38100" dir="2700000" algn="tl">
                    <a:srgbClr val="000000">
                      <a:alpha val="43137"/>
                    </a:srgbClr>
                  </a:outerShdw>
                </a:effectLst>
              </a:rPr>
              <a:t>Three reasons why we haven’t cured cancer</a:t>
            </a:r>
          </a:p>
        </p:txBody>
      </p:sp>
      <p:sp>
        <p:nvSpPr>
          <p:cNvPr id="3" name="Text Placeholder 2"/>
          <p:cNvSpPr txBox="1">
            <a:spLocks noGrp="1"/>
          </p:cNvSpPr>
          <p:nvPr>
            <p:ph type="body" idx="4294967295"/>
          </p:nvPr>
        </p:nvSpPr>
        <p:spPr>
          <a:xfrm>
            <a:off x="330120" y="1593719"/>
            <a:ext cx="8489879" cy="1403233"/>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514350" lvl="0" indent="-514350">
              <a:buFont typeface="+mj-lt"/>
              <a:buAutoNum type="arabicPeriod" startAt="3"/>
            </a:pPr>
            <a:r>
              <a:rPr lang="en-GB" dirty="0" smtClean="0">
                <a:solidFill>
                  <a:schemeClr val="tx1"/>
                </a:solidFill>
                <a:latin typeface="" pitchFamily="16"/>
              </a:rPr>
              <a:t>Most often cancer is driven by alterations in a complex gene network. The biological picture of the network state is still largely incomplete. </a:t>
            </a:r>
            <a:endParaRPr lang="en-GB" dirty="0">
              <a:solidFill>
                <a:schemeClr val="tx1"/>
              </a:solidFill>
              <a:latin typeface="" pitchFamily="16"/>
            </a:endParaRPr>
          </a:p>
        </p:txBody>
      </p:sp>
      <p:sp>
        <p:nvSpPr>
          <p:cNvPr id="10" name="TextBox 8"/>
          <p:cNvSpPr txBox="1">
            <a:spLocks noChangeArrowheads="1"/>
          </p:cNvSpPr>
          <p:nvPr/>
        </p:nvSpPr>
        <p:spPr bwMode="auto">
          <a:xfrm>
            <a:off x="2148272" y="6093296"/>
            <a:ext cx="49440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200" dirty="0" smtClean="0"/>
              <a:t>In this case knowing the transduction pathway involved gives biological understanding to why treatments work. </a:t>
            </a:r>
          </a:p>
          <a:p>
            <a:pPr algn="ctr" eaLnBrk="1" hangingPunct="1"/>
            <a:r>
              <a:rPr lang="en-GB" sz="1200" dirty="0" smtClean="0"/>
              <a:t>Unfortunately, these are not known for most pathways!</a:t>
            </a:r>
            <a:endParaRPr lang="en-GB" sz="1200" dirty="0"/>
          </a:p>
        </p:txBody>
      </p:sp>
      <p:sp>
        <p:nvSpPr>
          <p:cNvPr id="11" name="TextBox 8"/>
          <p:cNvSpPr txBox="1">
            <a:spLocks noChangeArrowheads="1"/>
          </p:cNvSpPr>
          <p:nvPr/>
        </p:nvSpPr>
        <p:spPr bwMode="auto">
          <a:xfrm>
            <a:off x="6521271" y="6525344"/>
            <a:ext cx="26043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sz="1200" i="1" dirty="0" smtClean="0"/>
              <a:t>Engelmann et al, Nature Med. 2008</a:t>
            </a:r>
            <a:endParaRPr lang="en-GB" sz="1200" i="1" dirty="0"/>
          </a:p>
        </p:txBody>
      </p:sp>
      <p:pic>
        <p:nvPicPr>
          <p:cNvPr id="9" name="Picture 3" descr="nm1208-1315-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272" y="2996952"/>
            <a:ext cx="4944008" cy="307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7236296" y="2996952"/>
            <a:ext cx="1656184" cy="2062103"/>
          </a:xfrm>
          <a:prstGeom prst="rect">
            <a:avLst/>
          </a:prstGeom>
          <a:solidFill>
            <a:schemeClr val="bg1">
              <a:lumMod val="50000"/>
              <a:alpha val="13000"/>
            </a:schemeClr>
          </a:solidFill>
          <a:ln w="9525">
            <a:solidFill>
              <a:srgbClr val="0000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dirty="0" smtClean="0"/>
              <a:t>In ordinary </a:t>
            </a:r>
            <a:r>
              <a:rPr lang="en-GB" sz="1600" dirty="0" err="1" smtClean="0"/>
              <a:t>tumors</a:t>
            </a:r>
            <a:r>
              <a:rPr lang="en-GB" sz="1600" dirty="0" smtClean="0"/>
              <a:t> with RAF activated you only need to inhibit MEK to put the cancer into remission.</a:t>
            </a:r>
            <a:endParaRPr lang="en-GB" sz="1600" dirty="0"/>
          </a:p>
        </p:txBody>
      </p:sp>
      <p:sp>
        <p:nvSpPr>
          <p:cNvPr id="13" name="TextBox 8"/>
          <p:cNvSpPr txBox="1">
            <a:spLocks noChangeArrowheads="1"/>
          </p:cNvSpPr>
          <p:nvPr/>
        </p:nvSpPr>
        <p:spPr bwMode="auto">
          <a:xfrm>
            <a:off x="179512" y="5232102"/>
            <a:ext cx="1584176" cy="1077218"/>
          </a:xfrm>
          <a:prstGeom prst="rect">
            <a:avLst/>
          </a:prstGeom>
          <a:solidFill>
            <a:schemeClr val="bg1">
              <a:lumMod val="50000"/>
              <a:alpha val="13000"/>
            </a:schemeClr>
          </a:solidFill>
          <a:ln w="9525">
            <a:solidFill>
              <a:srgbClr val="0000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dirty="0" smtClean="0"/>
              <a:t>But when RAS is mutant, you have to inhibit PI3K and MEK!</a:t>
            </a:r>
            <a:endParaRPr lang="en-GB" sz="1600" dirty="0"/>
          </a:p>
        </p:txBody>
      </p:sp>
      <p:cxnSp>
        <p:nvCxnSpPr>
          <p:cNvPr id="5" name="Straight Arrow Connector 4"/>
          <p:cNvCxnSpPr/>
          <p:nvPr/>
        </p:nvCxnSpPr>
        <p:spPr>
          <a:xfrm flipV="1">
            <a:off x="1763688" y="4869160"/>
            <a:ext cx="1512168" cy="648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3" idx="3"/>
          </p:cNvCxnSpPr>
          <p:nvPr/>
        </p:nvCxnSpPr>
        <p:spPr>
          <a:xfrm flipV="1">
            <a:off x="1763688" y="5165839"/>
            <a:ext cx="2952328" cy="604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19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References</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23528" y="1612720"/>
            <a:ext cx="8208912" cy="433656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571320" indent="-457200">
              <a:buFont typeface="+mj-lt"/>
              <a:buAutoNum type="arabicPeriod"/>
            </a:pPr>
            <a:r>
              <a:rPr lang="en-GB" dirty="0" smtClean="0">
                <a:latin typeface="" pitchFamily="16"/>
              </a:rPr>
              <a:t>“</a:t>
            </a:r>
            <a:r>
              <a:rPr lang="en-GB" b="1" i="1" dirty="0">
                <a:latin typeface="" pitchFamily="16"/>
              </a:rPr>
              <a:t>On dynamical network entropy in </a:t>
            </a:r>
            <a:r>
              <a:rPr lang="en-GB" b="1" i="1" dirty="0" smtClean="0">
                <a:latin typeface="" pitchFamily="16"/>
              </a:rPr>
              <a:t>cancer</a:t>
            </a:r>
            <a:r>
              <a:rPr lang="en-GB" dirty="0" smtClean="0">
                <a:latin typeface="" pitchFamily="16"/>
              </a:rPr>
              <a:t>”. James </a:t>
            </a:r>
            <a:r>
              <a:rPr lang="en-GB" dirty="0">
                <a:latin typeface="" pitchFamily="16"/>
              </a:rPr>
              <a:t>West, </a:t>
            </a:r>
            <a:r>
              <a:rPr lang="en-GB" dirty="0" err="1">
                <a:latin typeface="" pitchFamily="16"/>
              </a:rPr>
              <a:t>Ginestra</a:t>
            </a:r>
            <a:r>
              <a:rPr lang="en-GB" dirty="0">
                <a:latin typeface="" pitchFamily="16"/>
              </a:rPr>
              <a:t> </a:t>
            </a:r>
            <a:r>
              <a:rPr lang="en-GB" dirty="0" err="1">
                <a:latin typeface="" pitchFamily="16"/>
              </a:rPr>
              <a:t>Bianconi</a:t>
            </a:r>
            <a:r>
              <a:rPr lang="en-GB" dirty="0">
                <a:latin typeface="" pitchFamily="16"/>
              </a:rPr>
              <a:t>, Simone </a:t>
            </a:r>
            <a:r>
              <a:rPr lang="en-GB" dirty="0" err="1">
                <a:latin typeface="" pitchFamily="16"/>
              </a:rPr>
              <a:t>Severini</a:t>
            </a:r>
            <a:r>
              <a:rPr lang="en-GB" dirty="0">
                <a:latin typeface="" pitchFamily="16"/>
              </a:rPr>
              <a:t> and Andrew E. </a:t>
            </a:r>
            <a:r>
              <a:rPr lang="en-GB" dirty="0" err="1">
                <a:latin typeface="" pitchFamily="16"/>
              </a:rPr>
              <a:t>Teschendorff</a:t>
            </a:r>
            <a:r>
              <a:rPr lang="en-GB" dirty="0">
                <a:latin typeface="" pitchFamily="16"/>
              </a:rPr>
              <a:t>. arXiv:1202.3015v1 [q-bio.MN</a:t>
            </a:r>
            <a:r>
              <a:rPr lang="en-GB" dirty="0" smtClean="0">
                <a:latin typeface="" pitchFamily="16"/>
              </a:rPr>
              <a:t>].</a:t>
            </a:r>
          </a:p>
          <a:p>
            <a:pPr marL="571320" indent="-457200">
              <a:buFont typeface="+mj-lt"/>
              <a:buAutoNum type="arabicPeriod"/>
            </a:pPr>
            <a:r>
              <a:rPr lang="en-GB" dirty="0">
                <a:latin typeface="" pitchFamily="16"/>
              </a:rPr>
              <a:t>“</a:t>
            </a:r>
            <a:r>
              <a:rPr lang="en-GB" b="1" i="1" dirty="0">
                <a:latin typeface="" pitchFamily="16"/>
              </a:rPr>
              <a:t>Approximate entropy of network parameters</a:t>
            </a:r>
            <a:r>
              <a:rPr lang="en-GB" dirty="0">
                <a:latin typeface="" pitchFamily="16"/>
              </a:rPr>
              <a:t>”, Physical Review E 2012. </a:t>
            </a:r>
            <a:r>
              <a:rPr lang="en-GB" dirty="0" smtClean="0">
                <a:latin typeface="" pitchFamily="16"/>
              </a:rPr>
              <a:t>  James </a:t>
            </a:r>
            <a:r>
              <a:rPr lang="en-GB" dirty="0">
                <a:latin typeface="" pitchFamily="16"/>
              </a:rPr>
              <a:t>West, Lucas </a:t>
            </a:r>
            <a:r>
              <a:rPr lang="en-GB" dirty="0" err="1">
                <a:latin typeface="" pitchFamily="16"/>
              </a:rPr>
              <a:t>Lacasa</a:t>
            </a:r>
            <a:r>
              <a:rPr lang="en-GB" dirty="0">
                <a:latin typeface="" pitchFamily="16"/>
              </a:rPr>
              <a:t>, Simone </a:t>
            </a:r>
            <a:r>
              <a:rPr lang="en-GB" dirty="0" err="1">
                <a:latin typeface="" pitchFamily="16"/>
              </a:rPr>
              <a:t>Severini</a:t>
            </a:r>
            <a:r>
              <a:rPr lang="en-GB" dirty="0">
                <a:latin typeface="" pitchFamily="16"/>
              </a:rPr>
              <a:t> and Andrew E. </a:t>
            </a:r>
            <a:r>
              <a:rPr lang="en-GB" dirty="0" err="1">
                <a:latin typeface="" pitchFamily="16"/>
              </a:rPr>
              <a:t>Teschendorff</a:t>
            </a:r>
            <a:r>
              <a:rPr lang="en-GB" dirty="0">
                <a:latin typeface="" pitchFamily="16"/>
              </a:rPr>
              <a:t>. arXiv:1201.0045v1 [</a:t>
            </a:r>
            <a:r>
              <a:rPr lang="en-GB" dirty="0" err="1">
                <a:latin typeface="" pitchFamily="16"/>
              </a:rPr>
              <a:t>cond-mat.dis-nn</a:t>
            </a:r>
            <a:r>
              <a:rPr lang="en-GB" dirty="0">
                <a:latin typeface="" pitchFamily="16"/>
              </a:rPr>
              <a:t>].</a:t>
            </a:r>
          </a:p>
          <a:p>
            <a:pPr marL="571320" indent="-457200">
              <a:buFont typeface="+mj-lt"/>
              <a:buAutoNum type="arabicPeriod"/>
            </a:pPr>
            <a:endParaRPr lang="en-GB" dirty="0" smtClean="0">
              <a:latin typeface="" pitchFamily="16"/>
            </a:endParaRPr>
          </a:p>
          <a:p>
            <a:pPr marL="571320" indent="-457200">
              <a:buFont typeface="+mj-lt"/>
              <a:buAutoNum type="arabicPeriod"/>
            </a:pPr>
            <a:endParaRPr lang="en-GB" dirty="0">
              <a:latin typeface="" pitchFamily="16"/>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463089" y="3643697"/>
            <a:ext cx="2952328" cy="468152"/>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114120" indent="0" algn="ctr">
              <a:buNone/>
            </a:pPr>
            <a:r>
              <a:rPr lang="en-GB" sz="1400" dirty="0" smtClean="0">
                <a:latin typeface="" pitchFamily="16"/>
              </a:rPr>
              <a:t>Andrew </a:t>
            </a:r>
            <a:r>
              <a:rPr lang="en-GB" sz="1400" dirty="0" err="1" smtClean="0">
                <a:latin typeface="" pitchFamily="16"/>
              </a:rPr>
              <a:t>Teschendorff</a:t>
            </a:r>
            <a:endParaRPr lang="en-GB" sz="1400" dirty="0" smtClean="0">
              <a:latin typeface="" pitchFamily="16"/>
            </a:endParaRPr>
          </a:p>
        </p:txBody>
      </p:sp>
      <p:pic>
        <p:nvPicPr>
          <p:cNvPr id="8194" name="Picture 2" descr="http://www.compbio.group.cam.ac.uk/People/Andrew/aet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94" y="1852857"/>
            <a:ext cx="2401518" cy="180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6" name="Picture 4" descr="http://www.homepages.ucl.ac.uk/~ucapsse/CIMG94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862" y="1852857"/>
            <a:ext cx="1978378" cy="180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8" name="Picture 6" descr="http://matap.dmae.upm.es/web_lucas/imagenes_web/luc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757" y="4399881"/>
            <a:ext cx="2292992" cy="180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00" name="Picture 8" descr="http://businesscomplexity.com/bizcom2010/img/ginestr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0791" y="4391097"/>
            <a:ext cx="1718519" cy="180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3546806" y="3663721"/>
            <a:ext cx="2952329" cy="520136"/>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114120" indent="0" algn="ctr">
              <a:buFont typeface="Arial" pitchFamily="34"/>
              <a:buNone/>
            </a:pPr>
            <a:r>
              <a:rPr lang="en-GB" sz="1400" dirty="0" smtClean="0">
                <a:latin typeface="" pitchFamily="16"/>
              </a:rPr>
              <a:t>Simone </a:t>
            </a:r>
            <a:r>
              <a:rPr lang="en-GB" sz="1400" dirty="0" err="1" smtClean="0">
                <a:latin typeface="" pitchFamily="16"/>
              </a:rPr>
              <a:t>Severini</a:t>
            </a:r>
            <a:endParaRPr lang="en-GB" sz="1400" dirty="0" smtClean="0">
              <a:latin typeface="" pitchFamily="16"/>
            </a:endParaRPr>
          </a:p>
        </p:txBody>
      </p:sp>
      <p:sp>
        <p:nvSpPr>
          <p:cNvPr id="11" name="Text Placeholder 2"/>
          <p:cNvSpPr txBox="1">
            <a:spLocks/>
          </p:cNvSpPr>
          <p:nvPr/>
        </p:nvSpPr>
        <p:spPr>
          <a:xfrm>
            <a:off x="463089" y="6187769"/>
            <a:ext cx="2952328" cy="409583"/>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114120" indent="0" algn="ctr">
              <a:buFont typeface="Arial" pitchFamily="34"/>
              <a:buNone/>
            </a:pPr>
            <a:r>
              <a:rPr lang="en-GB" sz="1400" dirty="0" smtClean="0">
                <a:latin typeface="" pitchFamily="16"/>
              </a:rPr>
              <a:t>Lucas </a:t>
            </a:r>
            <a:r>
              <a:rPr lang="en-GB" sz="1400" dirty="0" err="1" smtClean="0">
                <a:latin typeface="" pitchFamily="16"/>
              </a:rPr>
              <a:t>Lacasa</a:t>
            </a:r>
            <a:endParaRPr lang="en-GB" sz="1400" dirty="0" smtClean="0">
              <a:latin typeface="" pitchFamily="16"/>
            </a:endParaRPr>
          </a:p>
        </p:txBody>
      </p:sp>
      <p:sp>
        <p:nvSpPr>
          <p:cNvPr id="12" name="Text Placeholder 2"/>
          <p:cNvSpPr txBox="1">
            <a:spLocks/>
          </p:cNvSpPr>
          <p:nvPr/>
        </p:nvSpPr>
        <p:spPr>
          <a:xfrm>
            <a:off x="3563887" y="6187769"/>
            <a:ext cx="2952329" cy="409583"/>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114120" indent="0" algn="ctr">
              <a:buFont typeface="Arial" pitchFamily="34"/>
              <a:buNone/>
            </a:pPr>
            <a:r>
              <a:rPr lang="en-GB" sz="1400" dirty="0" err="1" smtClean="0">
                <a:latin typeface="" pitchFamily="16"/>
              </a:rPr>
              <a:t>Ginestra</a:t>
            </a:r>
            <a:r>
              <a:rPr lang="en-GB" sz="1400" dirty="0">
                <a:latin typeface="" pitchFamily="16"/>
              </a:rPr>
              <a:t> </a:t>
            </a:r>
            <a:r>
              <a:rPr lang="en-GB" sz="1400" dirty="0" err="1" smtClean="0">
                <a:latin typeface="" pitchFamily="16"/>
              </a:rPr>
              <a:t>Bianconi</a:t>
            </a:r>
            <a:endParaRPr lang="en-GB" sz="1400" dirty="0" smtClean="0">
              <a:latin typeface="" pitchFamily="16"/>
            </a:endParaRPr>
          </a:p>
        </p:txBody>
      </p:sp>
      <p:pic>
        <p:nvPicPr>
          <p:cNvPr id="8202" name="Picture 10" descr="http://ml.dcs.shef.ac.uk/summer_school/images/small_epsrc.jpg"/>
          <p:cNvPicPr>
            <a:picLocks noChangeAspect="1" noChangeArrowheads="1"/>
          </p:cNvPicPr>
          <p:nvPr/>
        </p:nvPicPr>
        <p:blipFill>
          <a:blip r:embed="rId7" cstate="print">
            <a:clrChange>
              <a:clrFrom>
                <a:srgbClr val="FEFEFF"/>
              </a:clrFrom>
              <a:clrTo>
                <a:srgbClr val="FEFEFF">
                  <a:alpha val="0"/>
                </a:srgbClr>
              </a:clrTo>
            </a:clrChange>
            <a:extLst>
              <a:ext uri="{28A0092B-C50C-407E-A947-70E740481C1C}">
                <a14:useLocalDpi xmlns:a14="http://schemas.microsoft.com/office/drawing/2010/main" val="0"/>
              </a:ext>
            </a:extLst>
          </a:blip>
          <a:srcRect/>
          <a:stretch>
            <a:fillRect/>
          </a:stretch>
        </p:blipFill>
        <p:spPr bwMode="auto">
          <a:xfrm>
            <a:off x="7164288" y="3502930"/>
            <a:ext cx="1800000" cy="6626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4322714"/>
            <a:ext cx="1800000" cy="54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4931511"/>
            <a:ext cx="1800000" cy="67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10" cstate="print">
            <a:clrChange>
              <a:clrFrom>
                <a:srgbClr val="CC81A5"/>
              </a:clrFrom>
              <a:clrTo>
                <a:srgbClr val="CC81A5">
                  <a:alpha val="0"/>
                </a:srgbClr>
              </a:clrTo>
            </a:clrChange>
            <a:extLst>
              <a:ext uri="{28A0092B-C50C-407E-A947-70E740481C1C}">
                <a14:useLocalDpi xmlns:a14="http://schemas.microsoft.com/office/drawing/2010/main" val="0"/>
              </a:ext>
            </a:extLst>
          </a:blip>
          <a:srcRect/>
          <a:stretch>
            <a:fillRect/>
          </a:stretch>
        </p:blipFill>
        <p:spPr bwMode="auto">
          <a:xfrm>
            <a:off x="7164288" y="5735711"/>
            <a:ext cx="1800000" cy="78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descr="http://farm4.staticflickr.com/3479/3749669231_25e5af2c42_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64288" y="910642"/>
            <a:ext cx="1800000" cy="240167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948264" y="692696"/>
            <a:ext cx="0" cy="5976664"/>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329760" y="907559"/>
            <a:ext cx="8489879" cy="550800"/>
          </a:xfrm>
          <a:prstGeom prst="rect">
            <a:avLst/>
          </a:prstGeom>
          <a:noFill/>
          <a:ln>
            <a:noFill/>
          </a:ln>
        </p:spPr>
        <p:txBody>
          <a:bodyPr vert="horz" lIns="90000" tIns="46800" rIns="90000" bIns="46800" anchor="t" anchorCtr="0" compatLnSpc="1"/>
          <a:lstStyle>
            <a:defPPr lvl="0">
              <a:buNone/>
              <a:defRPr/>
            </a:defPPr>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1999" algn="l"/>
                <a:tab pos="5486399" algn="l"/>
                <a:tab pos="6400799" algn="l"/>
                <a:tab pos="7315200" algn="l"/>
                <a:tab pos="8229599" algn="l"/>
                <a:tab pos="9143999" algn="l"/>
                <a:tab pos="10058399" algn="l"/>
              </a:tabLst>
              <a:defRPr lang="en-GB" sz="3000" b="1" i="0" u="none" strike="noStrike" baseline="0">
                <a:ln>
                  <a:noFill/>
                </a:ln>
                <a:solidFill>
                  <a:srgbClr val="008080"/>
                </a:solidFill>
                <a:latin typeface="Arial" pitchFamily="18"/>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r>
              <a:rPr lang="en-GB" dirty="0" smtClean="0">
                <a:effectLst>
                  <a:outerShdw blurRad="38100" dist="38100" dir="2700000" algn="tl">
                    <a:srgbClr val="000000">
                      <a:alpha val="43137"/>
                    </a:srgbClr>
                  </a:outerShdw>
                </a:effectLst>
              </a:rPr>
              <a:t>Acknowledgements</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998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9760" y="907559"/>
            <a:ext cx="8489879" cy="55080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Modern tools in cancer genomics</a:t>
            </a:r>
            <a:endParaRPr lang="en-GB" dirty="0">
              <a:solidFill>
                <a:srgbClr val="FF00FF"/>
              </a:solidFill>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593719"/>
            <a:ext cx="8489879" cy="2483353"/>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 pitchFamily="16"/>
              </a:rPr>
              <a:t>We now have the technology to study cancer </a:t>
            </a:r>
            <a:r>
              <a:rPr lang="en-GB" dirty="0">
                <a:latin typeface="" pitchFamily="16"/>
              </a:rPr>
              <a:t>at the level of entire </a:t>
            </a:r>
            <a:r>
              <a:rPr lang="en-GB" dirty="0" smtClean="0">
                <a:latin typeface="" pitchFamily="16"/>
              </a:rPr>
              <a:t>genomes: </a:t>
            </a:r>
          </a:p>
        </p:txBody>
      </p:sp>
      <p:grpSp>
        <p:nvGrpSpPr>
          <p:cNvPr id="5" name="Group 4"/>
          <p:cNvGrpSpPr/>
          <p:nvPr/>
        </p:nvGrpSpPr>
        <p:grpSpPr>
          <a:xfrm>
            <a:off x="7236296" y="2924944"/>
            <a:ext cx="1800000" cy="3407835"/>
            <a:chOff x="7236296" y="2924944"/>
            <a:chExt cx="1800000" cy="3407835"/>
          </a:xfrm>
        </p:grpSpPr>
        <p:pic>
          <p:nvPicPr>
            <p:cNvPr id="13316" name="Picture 4" descr="http://accelrys.com/products/pipeline-pilot/images/gene-expression-results.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6296" y="2924944"/>
              <a:ext cx="1800000" cy="2427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7362564" y="5459862"/>
              <a:ext cx="1619672" cy="87291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Gene</a:t>
              </a:r>
            </a:p>
            <a:p>
              <a:pPr marL="0" indent="0" algn="ctr">
                <a:buNone/>
              </a:pPr>
              <a:r>
                <a:rPr lang="en-GB" sz="2000" dirty="0" smtClean="0">
                  <a:latin typeface="" pitchFamily="16"/>
                </a:rPr>
                <a:t>expression</a:t>
              </a:r>
            </a:p>
          </p:txBody>
        </p:sp>
      </p:grpSp>
      <p:grpSp>
        <p:nvGrpSpPr>
          <p:cNvPr id="4" name="Group 3"/>
          <p:cNvGrpSpPr/>
          <p:nvPr/>
        </p:nvGrpSpPr>
        <p:grpSpPr>
          <a:xfrm>
            <a:off x="5364088" y="3734075"/>
            <a:ext cx="1800000" cy="2564898"/>
            <a:chOff x="5364088" y="3734075"/>
            <a:chExt cx="1800000" cy="2564898"/>
          </a:xfrm>
        </p:grpSpPr>
        <p:pic>
          <p:nvPicPr>
            <p:cNvPr id="13317" name="Picture 5"/>
            <p:cNvPicPr>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088" y="3734075"/>
              <a:ext cx="18000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txBox="1">
              <a:spLocks/>
            </p:cNvSpPr>
            <p:nvPr/>
          </p:nvSpPr>
          <p:spPr>
            <a:xfrm>
              <a:off x="5454252" y="5426056"/>
              <a:ext cx="1619672" cy="872917"/>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marL="0" indent="0" algn="ctr">
                <a:buNone/>
              </a:pPr>
              <a:r>
                <a:rPr lang="en-GB" sz="2000" dirty="0" smtClean="0">
                  <a:latin typeface="" pitchFamily="16"/>
                </a:rPr>
                <a:t>Copy</a:t>
              </a:r>
            </a:p>
            <a:p>
              <a:pPr marL="0" indent="0" algn="ctr">
                <a:buNone/>
              </a:pPr>
              <a:r>
                <a:rPr lang="en-GB" sz="2000" dirty="0" smtClean="0">
                  <a:latin typeface="" pitchFamily="16"/>
                </a:rPr>
                <a:t>number</a:t>
              </a:r>
            </a:p>
          </p:txBody>
        </p:sp>
      </p:grpSp>
      <p:pic>
        <p:nvPicPr>
          <p:cNvPr id="9"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49" y="2994954"/>
            <a:ext cx="5222428" cy="317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2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2118680" y="3668898"/>
            <a:ext cx="4248472" cy="2609922"/>
          </a:xfrm>
          <a:prstGeom prst="ellipse">
            <a:avLst/>
          </a:prstGeom>
          <a:solidFill>
            <a:schemeClr val="bg2">
              <a:lumMod val="90000"/>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txBox="1">
            <a:spLocks noGrp="1"/>
          </p:cNvSpPr>
          <p:nvPr>
            <p:ph type="title" idx="4294967295"/>
          </p:nvPr>
        </p:nvSpPr>
        <p:spPr>
          <a:xfrm>
            <a:off x="0" y="907559"/>
            <a:ext cx="9144000"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r>
              <a:rPr lang="en-GB" dirty="0" smtClean="0">
                <a:effectLst>
                  <a:outerShdw blurRad="38100" dist="38100" dir="2700000" algn="tl">
                    <a:srgbClr val="000000">
                      <a:alpha val="43137"/>
                    </a:srgbClr>
                  </a:outerShdw>
                </a:effectLst>
              </a:rPr>
              <a:t>Finding cancer genes: the traditional approach</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593719"/>
            <a:ext cx="8489879" cy="1907289"/>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dirty="0" smtClean="0">
                <a:latin typeface="" pitchFamily="16"/>
              </a:rPr>
              <a:t>Given genomic disease data it is natural to ask which parts of the genome are different in the disease and how that has affected the biological function of the system. </a:t>
            </a:r>
          </a:p>
          <a:p>
            <a:pPr lvl="0"/>
            <a:endParaRPr lang="en-GB" dirty="0" smtClean="0">
              <a:latin typeface="" pitchFamily="16"/>
            </a:endParaRPr>
          </a:p>
          <a:p>
            <a:pPr lvl="0"/>
            <a:endParaRPr lang="en-GB" dirty="0" smtClean="0">
              <a:latin typeface="" pitchFamily="16"/>
            </a:endParaRPr>
          </a:p>
        </p:txBody>
      </p:sp>
      <p:sp>
        <p:nvSpPr>
          <p:cNvPr id="5" name="Oval 4"/>
          <p:cNvSpPr/>
          <p:nvPr/>
        </p:nvSpPr>
        <p:spPr>
          <a:xfrm>
            <a:off x="3430188" y="4112300"/>
            <a:ext cx="1448576" cy="1188516"/>
          </a:xfrm>
          <a:prstGeom prst="ellipse">
            <a:avLst/>
          </a:prstGeom>
          <a:solidFill>
            <a:schemeClr val="accent6">
              <a:lumMod val="60000"/>
              <a:lumOff val="40000"/>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592180" y="427549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904136" y="469073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508416" y="475783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143016" y="432279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076368" y="479875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242916" y="4286012"/>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734332" y="4263156"/>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134904" y="5035216"/>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734332" y="4627592"/>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244172" y="525123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688112" y="521988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376156" y="560626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825632" y="532935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267216" y="566518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027732" y="569352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915816" y="447519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a:stCxn id="36" idx="1"/>
            <a:endCxn id="5" idx="7"/>
          </p:cNvCxnSpPr>
          <p:nvPr/>
        </p:nvCxnSpPr>
        <p:spPr>
          <a:xfrm flipH="1">
            <a:off x="4666625" y="3658672"/>
            <a:ext cx="1561559" cy="6276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898976" y="4944090"/>
            <a:ext cx="872824" cy="96762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98976" y="5300816"/>
            <a:ext cx="1835356" cy="6108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TextBox 8"/>
          <p:cNvSpPr txBox="1">
            <a:spLocks noChangeArrowheads="1"/>
          </p:cNvSpPr>
          <p:nvPr/>
        </p:nvSpPr>
        <p:spPr bwMode="auto">
          <a:xfrm>
            <a:off x="6228184" y="2996952"/>
            <a:ext cx="2592288" cy="1323439"/>
          </a:xfrm>
          <a:prstGeom prst="rect">
            <a:avLst/>
          </a:prstGeom>
          <a:solidFill>
            <a:schemeClr val="bg1">
              <a:lumMod val="50000"/>
              <a:alpha val="13000"/>
            </a:schemeClr>
          </a:solidFill>
          <a:ln w="25400">
            <a:solidFill>
              <a:srgbClr val="FF000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dirty="0" smtClean="0"/>
              <a:t>Rank genes according to size of change and select those such that only 5% are expected to be false positives.</a:t>
            </a:r>
            <a:endParaRPr lang="en-GB" sz="1600" dirty="0"/>
          </a:p>
        </p:txBody>
      </p:sp>
      <p:sp>
        <p:nvSpPr>
          <p:cNvPr id="38" name="Oval 37"/>
          <p:cNvSpPr/>
          <p:nvPr/>
        </p:nvSpPr>
        <p:spPr>
          <a:xfrm>
            <a:off x="3083164" y="5510608"/>
            <a:ext cx="584128" cy="540742"/>
          </a:xfrm>
          <a:prstGeom prst="ellipse">
            <a:avLst/>
          </a:prstGeom>
          <a:solidFill>
            <a:srgbClr val="92D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p:cNvCxnSpPr>
            <a:endCxn id="38" idx="2"/>
          </p:cNvCxnSpPr>
          <p:nvPr/>
        </p:nvCxnSpPr>
        <p:spPr>
          <a:xfrm flipV="1">
            <a:off x="1898976" y="5780979"/>
            <a:ext cx="1184188" cy="1307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6392" name="Group 16391"/>
          <p:cNvGrpSpPr/>
          <p:nvPr/>
        </p:nvGrpSpPr>
        <p:grpSpPr>
          <a:xfrm>
            <a:off x="251520" y="3394735"/>
            <a:ext cx="1647456" cy="3418641"/>
            <a:chOff x="251520" y="3394735"/>
            <a:chExt cx="1647456" cy="3418641"/>
          </a:xfrm>
        </p:grpSpPr>
        <p:pic>
          <p:nvPicPr>
            <p:cNvPr id="16386" name="Picture 2" descr="http://www.broadinstitute.org/gsea/images/GSEA-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931257"/>
              <a:ext cx="1647456" cy="88211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8"/>
            <p:cNvSpPr txBox="1">
              <a:spLocks noChangeArrowheads="1"/>
            </p:cNvSpPr>
            <p:nvPr/>
          </p:nvSpPr>
          <p:spPr bwMode="auto">
            <a:xfrm>
              <a:off x="251520" y="3394735"/>
              <a:ext cx="1647456" cy="2554545"/>
            </a:xfrm>
            <a:prstGeom prst="rect">
              <a:avLst/>
            </a:prstGeom>
            <a:solidFill>
              <a:schemeClr val="bg1">
                <a:lumMod val="50000"/>
                <a:alpha val="13000"/>
              </a:schemeClr>
            </a:solidFill>
            <a:ln w="25400">
              <a:solidFill>
                <a:srgbClr val="00B050"/>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dirty="0" smtClean="0"/>
                <a:t>Check to see which known biological functions of the cell contain significantly many of these genes. Control for false discovery!</a:t>
              </a:r>
              <a:endParaRPr lang="en-GB" sz="1600" dirty="0"/>
            </a:p>
          </p:txBody>
        </p:sp>
      </p:grpSp>
      <p:sp>
        <p:nvSpPr>
          <p:cNvPr id="46" name="TextBox 1"/>
          <p:cNvSpPr txBox="1">
            <a:spLocks noChangeArrowheads="1"/>
          </p:cNvSpPr>
          <p:nvPr/>
        </p:nvSpPr>
        <p:spPr bwMode="auto">
          <a:xfrm>
            <a:off x="6228184" y="5530006"/>
            <a:ext cx="22714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GB" dirty="0" smtClean="0"/>
              <a:t>The network structure is ignored in this approach</a:t>
            </a:r>
            <a:endParaRPr lang="en-GB" dirty="0"/>
          </a:p>
        </p:txBody>
      </p:sp>
      <p:sp>
        <p:nvSpPr>
          <p:cNvPr id="47" name="Oval 46"/>
          <p:cNvSpPr/>
          <p:nvPr/>
        </p:nvSpPr>
        <p:spPr>
          <a:xfrm>
            <a:off x="4688740" y="580154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4566632" y="388093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3956208" y="385290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2275046" y="476421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2663788" y="527666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411988" y="4630780"/>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3842344" y="5390241"/>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134904" y="540259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278792" y="563035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734332" y="4944090"/>
            <a:ext cx="832300" cy="1188516"/>
          </a:xfrm>
          <a:prstGeom prst="ellipse">
            <a:avLst/>
          </a:prstGeom>
          <a:solidFill>
            <a:srgbClr val="92D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2687168" y="3988946"/>
            <a:ext cx="1448576" cy="1188516"/>
          </a:xfrm>
          <a:prstGeom prst="ellipse">
            <a:avLst/>
          </a:prstGeom>
          <a:solidFill>
            <a:srgbClr val="92D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521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940152" y="4636120"/>
            <a:ext cx="3161887" cy="220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txBox="1">
            <a:spLocks noGrp="1"/>
          </p:cNvSpPr>
          <p:nvPr>
            <p:ph type="title" idx="4294967295"/>
          </p:nvPr>
        </p:nvSpPr>
        <p:spPr>
          <a:xfrm>
            <a:off x="329760" y="907559"/>
            <a:ext cx="8489879"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Network approaches in cancer</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593719"/>
            <a:ext cx="8489879" cy="4886280"/>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400" dirty="0">
                <a:solidFill>
                  <a:schemeClr val="tx1"/>
                </a:solidFill>
                <a:latin typeface="" pitchFamily="16"/>
              </a:rPr>
              <a:t>It </a:t>
            </a:r>
            <a:r>
              <a:rPr lang="en-GB" sz="2400" dirty="0" smtClean="0">
                <a:solidFill>
                  <a:schemeClr val="tx1"/>
                </a:solidFill>
                <a:latin typeface="" pitchFamily="16"/>
              </a:rPr>
              <a:t>is now known that most cancers are not caused by </a:t>
            </a:r>
            <a:r>
              <a:rPr lang="en-GB" sz="2400" dirty="0">
                <a:solidFill>
                  <a:schemeClr val="tx1"/>
                </a:solidFill>
                <a:latin typeface="" pitchFamily="16"/>
              </a:rPr>
              <a:t>malfunctions in a single </a:t>
            </a:r>
            <a:r>
              <a:rPr lang="en-GB" sz="2400" dirty="0" smtClean="0">
                <a:solidFill>
                  <a:schemeClr val="tx1"/>
                </a:solidFill>
                <a:latin typeface="" pitchFamily="16"/>
              </a:rPr>
              <a:t>protein. </a:t>
            </a:r>
          </a:p>
          <a:p>
            <a:pPr lvl="0"/>
            <a:r>
              <a:rPr lang="en-GB" sz="2400" dirty="0" smtClean="0">
                <a:solidFill>
                  <a:schemeClr val="tx1"/>
                </a:solidFill>
                <a:latin typeface="" pitchFamily="16"/>
              </a:rPr>
              <a:t>In fact most </a:t>
            </a:r>
            <a:r>
              <a:rPr lang="en-GB" sz="2400" dirty="0" err="1" smtClean="0">
                <a:solidFill>
                  <a:schemeClr val="tx1"/>
                </a:solidFill>
                <a:latin typeface="" pitchFamily="16"/>
              </a:rPr>
              <a:t>tumors</a:t>
            </a:r>
            <a:r>
              <a:rPr lang="en-GB" sz="2400" dirty="0" smtClean="0">
                <a:solidFill>
                  <a:schemeClr val="tx1"/>
                </a:solidFill>
                <a:latin typeface="" pitchFamily="16"/>
              </a:rPr>
              <a:t> are characterized by hundreds of alterations (copy number, DNA methylation, …), often of different unknown levels of importance (drivers </a:t>
            </a:r>
            <a:r>
              <a:rPr lang="en-GB" sz="2400" dirty="0" err="1" smtClean="0">
                <a:solidFill>
                  <a:schemeClr val="tx1"/>
                </a:solidFill>
                <a:latin typeface="" pitchFamily="16"/>
              </a:rPr>
              <a:t>vs</a:t>
            </a:r>
            <a:r>
              <a:rPr lang="en-GB" sz="2400" dirty="0" smtClean="0">
                <a:solidFill>
                  <a:schemeClr val="tx1"/>
                </a:solidFill>
                <a:latin typeface="" pitchFamily="16"/>
              </a:rPr>
              <a:t> passengers).</a:t>
            </a:r>
            <a:endParaRPr lang="en-GB" sz="2400" dirty="0">
              <a:solidFill>
                <a:schemeClr val="tx1"/>
              </a:solidFill>
              <a:latin typeface="" pitchFamily="16"/>
            </a:endParaRPr>
          </a:p>
          <a:p>
            <a:pPr lvl="0"/>
            <a:r>
              <a:rPr lang="en-GB" sz="2400" dirty="0" smtClean="0">
                <a:solidFill>
                  <a:schemeClr val="tx1"/>
                </a:solidFill>
                <a:latin typeface="" pitchFamily="16"/>
              </a:rPr>
              <a:t>To address this challenge, biological data are often combined with interaction network models, giving rise to so-called integrated approaches. </a:t>
            </a:r>
            <a:endParaRPr lang="en-GB" sz="2400" dirty="0">
              <a:solidFill>
                <a:schemeClr val="tx1"/>
              </a:solidFill>
              <a:latin typeface="" pitchFamily="16"/>
            </a:endParaRPr>
          </a:p>
        </p:txBody>
      </p:sp>
    </p:spTree>
    <p:extLst>
      <p:ext uri="{BB962C8B-B14F-4D97-AF65-F5344CB8AC3E}">
        <p14:creationId xmlns:p14="http://schemas.microsoft.com/office/powerpoint/2010/main" val="275333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ordalierinstitute.com/images/yeastProteinInteractionNetwork.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91680" y="4004656"/>
            <a:ext cx="2878616" cy="27367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noGrp="1"/>
          </p:cNvSpPr>
          <p:nvPr>
            <p:ph type="title" idx="4294967295"/>
          </p:nvPr>
        </p:nvSpPr>
        <p:spPr>
          <a:xfrm>
            <a:off x="329760" y="907559"/>
            <a:ext cx="8489879" cy="71244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GB" dirty="0" smtClean="0">
                <a:effectLst>
                  <a:outerShdw blurRad="38100" dist="38100" dir="2700000" algn="tl">
                    <a:srgbClr val="000000">
                      <a:alpha val="43137"/>
                    </a:srgbClr>
                  </a:outerShdw>
                </a:effectLst>
              </a:rPr>
              <a:t>The protein interaction network (</a:t>
            </a:r>
            <a:r>
              <a:rPr lang="en-GB" i="1" dirty="0" smtClean="0">
                <a:effectLst>
                  <a:outerShdw blurRad="38100" dist="38100" dir="2700000" algn="tl">
                    <a:srgbClr val="000000">
                      <a:alpha val="43137"/>
                    </a:srgbClr>
                  </a:outerShdw>
                </a:effectLst>
              </a:rPr>
              <a:t>PIN</a:t>
            </a:r>
            <a:r>
              <a:rPr lang="en-GB" dirty="0" smtClean="0">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p:txBody>
      </p:sp>
      <p:sp>
        <p:nvSpPr>
          <p:cNvPr id="3" name="Text Placeholder 2"/>
          <p:cNvSpPr txBox="1">
            <a:spLocks noGrp="1"/>
          </p:cNvSpPr>
          <p:nvPr>
            <p:ph type="body" idx="4294967295"/>
          </p:nvPr>
        </p:nvSpPr>
        <p:spPr>
          <a:xfrm>
            <a:off x="330120" y="1593719"/>
            <a:ext cx="8489879" cy="2483353"/>
          </a:xfrm>
        </p:spPr>
        <p:txBody>
          <a:bodyPr/>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571319" algn="l"/>
                <a:tab pos="1485719" algn="l"/>
                <a:tab pos="2400119" algn="l"/>
                <a:tab pos="3314519" algn="l"/>
                <a:tab pos="4228919" algn="l"/>
                <a:tab pos="5143319" algn="l"/>
                <a:tab pos="6057720" algn="l"/>
                <a:tab pos="6972120" algn="l"/>
                <a:tab pos="7886520" algn="l"/>
                <a:tab pos="8800919" algn="l"/>
                <a:tab pos="9715319" algn="l"/>
              </a:tabLst>
              <a:defRPr lang="en-GB" sz="2800" b="0" i="0" u="none" strike="noStrike" baseline="0">
                <a:ln>
                  <a:noFill/>
                </a:ln>
                <a:solidFill>
                  <a:srgbClr val="000000"/>
                </a:solidFill>
                <a:latin typeface="Arial" pitchFamily="2"/>
                <a:ea typeface="DejaVu Sans" pitchFamily="2"/>
                <a:cs typeface="DejaVu Sans" pitchFamily="2"/>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59" algn="l"/>
                <a:tab pos="6572160" algn="l"/>
                <a:tab pos="7486559" algn="l"/>
                <a:tab pos="8400960" algn="l"/>
                <a:tab pos="9315360" algn="l"/>
              </a:tabLst>
              <a:defRPr lang="en-GB" sz="2400" b="0" i="0" u="none" strike="noStrike" baseline="0">
                <a:ln>
                  <a:noFill/>
                </a:ln>
                <a:solidFill>
                  <a:srgbClr val="000000"/>
                </a:solidFill>
                <a:latin typeface="Arial" pitchFamily="2"/>
                <a:ea typeface="DejaVu Sans" pitchFamily="2"/>
                <a:cs typeface="DejaVu Sans" pitchFamily="2"/>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 pos="8915399" algn="l"/>
              </a:tabLst>
              <a:defRPr lang="en-GB" sz="2000" b="0" i="0" u="none" strike="noStrike" baseline="0">
                <a:ln>
                  <a:noFill/>
                </a:ln>
                <a:solidFill>
                  <a:srgbClr val="000000"/>
                </a:solidFill>
                <a:latin typeface="Arial" pitchFamily="2"/>
                <a:ea typeface="DejaVu Sans" pitchFamily="2"/>
                <a:cs typeface="DejaVu Sans"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2999" algn="l"/>
                <a:tab pos="2057399" algn="l"/>
                <a:tab pos="2971800" algn="l"/>
                <a:tab pos="3886199" algn="l"/>
                <a:tab pos="4800600" algn="l"/>
                <a:tab pos="5715000" algn="l"/>
                <a:tab pos="6629399" algn="l"/>
                <a:tab pos="7543799" algn="l"/>
                <a:tab pos="8458199" algn="l"/>
              </a:tabLst>
              <a:defRPr lang="en-GB" sz="2000" b="0" i="0" u="none" strike="noStrike" baseline="0">
                <a:ln>
                  <a:noFill/>
                </a:ln>
                <a:solidFill>
                  <a:srgbClr val="000000"/>
                </a:solidFill>
                <a:latin typeface="Arial" pitchFamily="2"/>
                <a:ea typeface="DejaVu Sans" pitchFamily="2"/>
                <a:cs typeface="DejaVu Sans"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800" algn="l"/>
                <a:tab pos="1600200" algn="l"/>
                <a:tab pos="2514600" algn="l"/>
                <a:tab pos="3429000" algn="l"/>
                <a:tab pos="4343400" algn="l"/>
                <a:tab pos="5257800" algn="l"/>
                <a:tab pos="6172199" algn="l"/>
                <a:tab pos="7086599" algn="l"/>
                <a:tab pos="8000999" algn="l"/>
              </a:tabLst>
              <a:defRPr lang="en-GB" sz="2000" b="0" i="0" u="none" strike="noStrike" baseline="0">
                <a:ln>
                  <a:noFill/>
                </a:ln>
                <a:solidFill>
                  <a:srgbClr val="000000"/>
                </a:solidFill>
                <a:latin typeface="Arial" pitchFamily="2"/>
                <a:ea typeface="DejaVu Sans" pitchFamily="2"/>
                <a:cs typeface="DejaVu Sans" pitchFamily="2"/>
              </a:defRPr>
            </a:lvl9pPr>
          </a:lstStyle>
          <a:p>
            <a:pPr lvl="0"/>
            <a:r>
              <a:rPr lang="en-GB" sz="2000" dirty="0" smtClean="0">
                <a:solidFill>
                  <a:schemeClr val="tx1"/>
                </a:solidFill>
                <a:latin typeface="" pitchFamily="16"/>
              </a:rPr>
              <a:t>The approximately 20,000 genes in the human genome are synthesized into proteins. These proteins interact, although we believe ourselves only to know a small proportion of all interactions; perhaps only 10%.</a:t>
            </a:r>
          </a:p>
          <a:p>
            <a:pPr lvl="0"/>
            <a:r>
              <a:rPr lang="en-GB" sz="2000" dirty="0" smtClean="0">
                <a:solidFill>
                  <a:schemeClr val="tx1"/>
                </a:solidFill>
                <a:latin typeface="" pitchFamily="16"/>
              </a:rPr>
              <a:t>The current interaction network models are obtained from agglomerating results of vast amounts of experiments.</a:t>
            </a:r>
          </a:p>
          <a:p>
            <a:pPr marL="1143180" lvl="2" indent="-342900"/>
            <a:r>
              <a:rPr lang="en-GB" i="1" dirty="0" smtClean="0">
                <a:solidFill>
                  <a:schemeClr val="tx1"/>
                </a:solidFill>
                <a:latin typeface="" pitchFamily="16"/>
              </a:rPr>
              <a:t>http</a:t>
            </a:r>
            <a:r>
              <a:rPr lang="en-GB" i="1" dirty="0">
                <a:solidFill>
                  <a:schemeClr val="tx1"/>
                </a:solidFill>
                <a:latin typeface="" pitchFamily="16"/>
              </a:rPr>
              <a:t>://www.pathwaycommons.org</a:t>
            </a:r>
            <a:r>
              <a:rPr lang="en-GB" i="1" dirty="0" smtClean="0">
                <a:solidFill>
                  <a:schemeClr val="tx1"/>
                </a:solidFill>
                <a:latin typeface="" pitchFamily="16"/>
              </a:rPr>
              <a:t>/</a:t>
            </a:r>
            <a:endParaRPr lang="en-GB" dirty="0" smtClean="0">
              <a:solidFill>
                <a:schemeClr val="tx1"/>
              </a:solidFill>
              <a:latin typeface="" pitchFamily="16"/>
            </a:endParaRPr>
          </a:p>
        </p:txBody>
      </p:sp>
      <p:sp>
        <p:nvSpPr>
          <p:cNvPr id="4" name="Rectangle 3"/>
          <p:cNvSpPr/>
          <p:nvPr/>
        </p:nvSpPr>
        <p:spPr>
          <a:xfrm>
            <a:off x="4570296" y="4604935"/>
            <a:ext cx="3419872" cy="1200329"/>
          </a:xfrm>
          <a:prstGeom prst="rect">
            <a:avLst/>
          </a:prstGeom>
        </p:spPr>
        <p:txBody>
          <a:bodyPr wrap="square">
            <a:spAutoFit/>
          </a:bodyPr>
          <a:lstStyle/>
          <a:p>
            <a:pPr lvl="0"/>
            <a:r>
              <a:rPr lang="en-GB" dirty="0" smtClean="0">
                <a:latin typeface="" pitchFamily="16"/>
              </a:rPr>
              <a:t>It is believed that around 50% of the interactions in the </a:t>
            </a:r>
            <a:r>
              <a:rPr lang="en-GB" dirty="0">
                <a:latin typeface="" pitchFamily="16"/>
              </a:rPr>
              <a:t>yeast protein interaction network </a:t>
            </a:r>
            <a:r>
              <a:rPr lang="en-GB" dirty="0" smtClean="0">
                <a:latin typeface="" pitchFamily="16"/>
              </a:rPr>
              <a:t>are known.</a:t>
            </a:r>
            <a:endParaRPr lang="en-GB" dirty="0">
              <a:latin typeface="" pitchFamily="16"/>
            </a:endParaRPr>
          </a:p>
        </p:txBody>
      </p:sp>
      <p:grpSp>
        <p:nvGrpSpPr>
          <p:cNvPr id="6" name="Group 5"/>
          <p:cNvGrpSpPr/>
          <p:nvPr/>
        </p:nvGrpSpPr>
        <p:grpSpPr>
          <a:xfrm>
            <a:off x="7762486" y="2708920"/>
            <a:ext cx="1202002" cy="1713791"/>
            <a:chOff x="7668344" y="2924944"/>
            <a:chExt cx="1202002" cy="1713791"/>
          </a:xfrm>
        </p:grpSpPr>
        <p:pic>
          <p:nvPicPr>
            <p:cNvPr id="5" name="Picture 2" descr="http://www.pathwaycommons.org/pc/jsp/images/database/db_17.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8344" y="2924944"/>
              <a:ext cx="1190625"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athwaycommons.org/pc/jsp/images/database/db_19.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9720" y="3496445"/>
              <a:ext cx="1190625"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athwaycommons.org/pc/jsp/images/database/db_4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9721" y="4067234"/>
              <a:ext cx="1190625" cy="5715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99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32172</TotalTime>
  <Words>3263</Words>
  <Application>Microsoft Office PowerPoint</Application>
  <PresentationFormat>On-screen Show (4:3)</PresentationFormat>
  <Paragraphs>339</Paragraphs>
  <Slides>51</Slides>
  <Notes>51</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Default</vt:lpstr>
      <vt:lpstr>Title1</vt:lpstr>
      <vt:lpstr>Network Entropy and the Cancer Cell</vt:lpstr>
      <vt:lpstr>Contents</vt:lpstr>
      <vt:lpstr>Three reasons why we haven’t cured cancer</vt:lpstr>
      <vt:lpstr>Three reasons why we haven’t cured cancer</vt:lpstr>
      <vt:lpstr>Three reasons why we haven’t cured cancer</vt:lpstr>
      <vt:lpstr>Modern tools in cancer genomics</vt:lpstr>
      <vt:lpstr>Finding cancer genes: the traditional approach</vt:lpstr>
      <vt:lpstr>Network approaches in cancer</vt:lpstr>
      <vt:lpstr>The protein interaction network (PIN)</vt:lpstr>
      <vt:lpstr>Integrated expression-PIN networks</vt:lpstr>
      <vt:lpstr>Integrated expression-PIN networks in cancer</vt:lpstr>
      <vt:lpstr>Advantages of network approaches</vt:lpstr>
      <vt:lpstr>A network approach to improving classification</vt:lpstr>
      <vt:lpstr>Properties of individual genes</vt:lpstr>
      <vt:lpstr>Properties of individual genes</vt:lpstr>
      <vt:lpstr>Dynamics on the PIN</vt:lpstr>
      <vt:lpstr>Motivation</vt:lpstr>
      <vt:lpstr>A random walk on the PIN</vt:lpstr>
      <vt:lpstr>The choice of walk</vt:lpstr>
      <vt:lpstr>Molecular entropy</vt:lpstr>
      <vt:lpstr>Information loss in the cancer cell</vt:lpstr>
      <vt:lpstr>Information loss in the cancer cell</vt:lpstr>
      <vt:lpstr>Information loss in the cancer cell</vt:lpstr>
      <vt:lpstr>Dynamical entropy over longer distances</vt:lpstr>
      <vt:lpstr>A natural combination of powers</vt:lpstr>
      <vt:lpstr>Heating it up</vt:lpstr>
      <vt:lpstr>Covariance entropy</vt:lpstr>
      <vt:lpstr>When does entropy in copy number lead to entropy in expression?</vt:lpstr>
      <vt:lpstr>Computing covariance entropy</vt:lpstr>
      <vt:lpstr>A caveat</vt:lpstr>
      <vt:lpstr>Global information entropy increases</vt:lpstr>
      <vt:lpstr>Correlation path length scales</vt:lpstr>
      <vt:lpstr>Local flux and covariance entropies</vt:lpstr>
      <vt:lpstr>Differential expression and entropy</vt:lpstr>
      <vt:lpstr>Verifying changes in expression</vt:lpstr>
      <vt:lpstr>Interpreting flux entropy</vt:lpstr>
      <vt:lpstr>Therapeutic applications</vt:lpstr>
      <vt:lpstr>Motivation</vt:lpstr>
      <vt:lpstr>Approximate entropy of networks</vt:lpstr>
      <vt:lpstr>Approximate entropy</vt:lpstr>
      <vt:lpstr>The Rukhin estimate</vt:lpstr>
      <vt:lpstr>Upshot of the Rukhin estimate</vt:lpstr>
      <vt:lpstr>Approximate entropy of a degree sequence</vt:lpstr>
      <vt:lpstr>Analytics for the slide entropy</vt:lpstr>
      <vt:lpstr>Visibility graphs</vt:lpstr>
      <vt:lpstr>An example application of visibility graphs</vt:lpstr>
      <vt:lpstr>Approximate entropy of visibility graphs</vt:lpstr>
      <vt:lpstr>Approximate entropy of copy number data</vt:lpstr>
      <vt:lpstr>Summary</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James West</cp:lastModifiedBy>
  <cp:revision>773</cp:revision>
  <dcterms:created xsi:type="dcterms:W3CDTF">2005-07-13T12:26:50Z</dcterms:created>
  <dcterms:modified xsi:type="dcterms:W3CDTF">2012-07-16T17:14:39Z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