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7" r:id="rId2"/>
    <p:sldId id="326" r:id="rId3"/>
    <p:sldId id="332" r:id="rId4"/>
    <p:sldId id="331" r:id="rId5"/>
    <p:sldId id="340" r:id="rId6"/>
    <p:sldId id="333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338" r:id="rId19"/>
    <p:sldId id="352" r:id="rId20"/>
    <p:sldId id="296" r:id="rId21"/>
  </p:sldIdLst>
  <p:sldSz cx="9144000" cy="6858000" type="screen4x3"/>
  <p:notesSz cx="6769100" cy="99060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CFCB6"/>
    <a:srgbClr val="FFFF99"/>
    <a:srgbClr val="AECE0E"/>
    <a:srgbClr val="438D82"/>
    <a:srgbClr val="C0C0C0"/>
    <a:srgbClr val="FF6600"/>
    <a:srgbClr val="B2B2B2"/>
    <a:srgbClr val="80808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87071" autoAdjust="0"/>
  </p:normalViewPr>
  <p:slideViewPr>
    <p:cSldViewPr>
      <p:cViewPr varScale="1">
        <p:scale>
          <a:sx n="56" d="100"/>
          <a:sy n="56" d="100"/>
        </p:scale>
        <p:origin x="1701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898" y="-84"/>
      </p:cViewPr>
      <p:guideLst>
        <p:guide orient="horz" pos="3120"/>
        <p:guide pos="21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Helvetic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Helvetic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Helvetic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Helvetica" pitchFamily="34" charset="0"/>
              </a:defRPr>
            </a:lvl1pPr>
          </a:lstStyle>
          <a:p>
            <a:fld id="{63D0EF4B-E427-4290-8F2A-4420271439C5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549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t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Helvetic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Helvetic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80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27125" y="4705350"/>
            <a:ext cx="45148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b" anchorCtr="0" compatLnSpc="1">
            <a:prstTxWarp prst="textNoShape">
              <a:avLst/>
            </a:prstTxWarp>
          </a:bodyPr>
          <a:lstStyle>
            <a:lvl1pPr algn="l" defTabSz="950913">
              <a:defRPr sz="1200">
                <a:latin typeface="Helvetica" pitchFamily="34" charset="0"/>
              </a:defRPr>
            </a:lvl1pPr>
          </a:lstStyle>
          <a:p>
            <a:endParaRPr lang="en-US" altLang="ja-JP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10700"/>
            <a:ext cx="29337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93" tIns="47597" rIns="95193" bIns="47597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Helvetica" pitchFamily="34" charset="0"/>
              </a:defRPr>
            </a:lvl1pPr>
          </a:lstStyle>
          <a:p>
            <a:fld id="{91D8CD44-60CB-46B0-9A25-5386F06F2BE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46361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MS PMincho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MS PMincho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MS PMincho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MS PMincho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Helvetica" pitchFamily="34" charset="0"/>
        <a:ea typeface="MS PMincho" pitchFamily="1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8CD44-60CB-46B0-9A25-5386F06F2BEC}" type="slidenum">
              <a:rPr lang="ja-JP" altLang="en-US" smtClean="0"/>
              <a:pPr/>
              <a:t>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5183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8CD44-60CB-46B0-9A25-5386F06F2BEC}" type="slidenum">
              <a:rPr lang="ja-JP" altLang="en-US" smtClean="0"/>
              <a:pPr/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303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413" y="184150"/>
            <a:ext cx="3201987" cy="103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5213" y="1844675"/>
            <a:ext cx="7502525" cy="1331913"/>
          </a:xfrm>
        </p:spPr>
        <p:txBody>
          <a:bodyPr anchor="ctr"/>
          <a:lstStyle>
            <a:lvl1pPr>
              <a:defRPr sz="3800">
                <a:latin typeface="Arial Black" pitchFamily="34" charset="0"/>
              </a:defRPr>
            </a:lvl1pPr>
          </a:lstStyle>
          <a:p>
            <a:r>
              <a:rPr lang="en-US" altLang="ja-JP" smtClean="0"/>
              <a:t>Click to edit Master title style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5213" y="3176588"/>
            <a:ext cx="7502525" cy="1447800"/>
          </a:xfrm>
        </p:spPr>
        <p:txBody>
          <a:bodyPr/>
          <a:lstStyle>
            <a:lvl1pPr marL="0" indent="0">
              <a:spcAft>
                <a:spcPct val="0"/>
              </a:spcAft>
              <a:buFontTx/>
              <a:buNone/>
              <a:defRPr sz="2300" b="0"/>
            </a:lvl1pPr>
          </a:lstStyle>
          <a:p>
            <a:r>
              <a:rPr lang="en-US" altLang="ja-JP" smtClean="0"/>
              <a:t>Click to edit Master subtitle style</a:t>
            </a:r>
            <a:endParaRPr lang="ja-JP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065213" y="5524500"/>
            <a:ext cx="7502525" cy="684213"/>
          </a:xfrm>
        </p:spPr>
        <p:txBody>
          <a:bodyPr lIns="0" tIns="0" rIns="0" bIns="0" anchor="t"/>
          <a:lstStyle>
            <a:lvl1pPr algn="l">
              <a:lnSpc>
                <a:spcPts val="2113"/>
              </a:lnSpc>
              <a:defRPr sz="1900" b="1">
                <a:latin typeface="+mn-lt"/>
              </a:defRPr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hidden">
          <a:xfrm>
            <a:off x="4779963" y="6477000"/>
            <a:ext cx="2384425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r>
              <a:rPr lang="ja-JP" altLang="en-US"/>
              <a:t>Toshbia Corporate Brand - Power Point Template: β Version -</a:t>
            </a:r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hidden">
          <a:xfrm>
            <a:off x="0" y="6477000"/>
            <a:ext cx="1066800" cy="381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CCCCCC"/>
                </a:solidFill>
                <a:latin typeface="Helvetica" pitchFamily="34" charset="0"/>
              </a:defRPr>
            </a:lvl1pPr>
          </a:lstStyle>
          <a:p>
            <a:fld id="{7542E1A6-8B47-4F51-A872-0AEBDA5A6957}" type="slidenum">
              <a:rPr lang="ja-JP" altLang="en-US"/>
              <a:pPr/>
              <a:t>‹#›</a:t>
            </a:fld>
            <a:endParaRPr lang="en-US" altLang="ja-JP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03188"/>
            <a:ext cx="3313113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0" y="1268413"/>
            <a:ext cx="9144000" cy="0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0"/>
            <a:ext cx="20955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9413" y="0"/>
            <a:ext cx="6135687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114800" cy="5335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4613" y="6419850"/>
            <a:ext cx="1296987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9413" y="0"/>
            <a:ext cx="83835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6613"/>
            <a:ext cx="8382000" cy="533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4" y="6286520"/>
            <a:ext cx="1651004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latin typeface="Helvetica" pitchFamily="34" charset="0"/>
              </a:defRPr>
            </a:lvl1pPr>
          </a:lstStyle>
          <a:p>
            <a:r>
              <a:rPr lang="ja-JP" altLang="en-US"/>
              <a:t>00 Month 0000 (edit in View &gt; Header and Footer)</a:t>
            </a:r>
            <a:endParaRPr lang="en-US" altLang="ja-JP" dirty="0"/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0" y="6400800"/>
            <a:ext cx="9144000" cy="0"/>
          </a:xfrm>
          <a:prstGeom prst="line">
            <a:avLst/>
          </a:prstGeom>
          <a:noFill/>
          <a:ln w="12700">
            <a:solidFill>
              <a:srgbClr val="B2B2B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13" y="6430963"/>
            <a:ext cx="1223962" cy="395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8221860" y="6429396"/>
            <a:ext cx="3825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tabLst>
                <a:tab pos="568325" algn="ctr"/>
                <a:tab pos="857250" algn="l"/>
                <a:tab pos="1089025" algn="l"/>
              </a:tabLst>
            </a:pPr>
            <a:fld id="{113E6FF5-39FC-4CB1-A98F-706F7327A87C}" type="slidenum">
              <a:rPr lang="ja-JP" altLang="en-US" sz="1100" b="1"/>
              <a:pPr algn="r">
                <a:tabLst>
                  <a:tab pos="568325" algn="ctr"/>
                  <a:tab pos="857250" algn="l"/>
                  <a:tab pos="1089025" algn="l"/>
                </a:tabLst>
              </a:pPr>
              <a:t>‹#›</a:t>
            </a:fld>
            <a:endParaRPr lang="en-US" altLang="ja-JP" sz="1100" b="1" dirty="0"/>
          </a:p>
        </p:txBody>
      </p:sp>
      <p:sp>
        <p:nvSpPr>
          <p:cNvPr id="1086" name="Line 62"/>
          <p:cNvSpPr>
            <a:spLocks noChangeShapeType="1"/>
          </p:cNvSpPr>
          <p:nvPr/>
        </p:nvSpPr>
        <p:spPr bwMode="auto">
          <a:xfrm>
            <a:off x="381000" y="692150"/>
            <a:ext cx="83820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" charset="0"/>
          <a:ea typeface="HGP創英角ｺﾞｼｯｸUB" pitchFamily="50" charset="-128"/>
        </a:defRPr>
      </a:lvl9pPr>
    </p:titleStyle>
    <p:bodyStyle>
      <a:lvl1pPr marL="287338" indent="-287338" algn="l" rtl="0" eaLnBrk="1" fontAlgn="base" hangingPunct="1">
        <a:spcBef>
          <a:spcPct val="0"/>
        </a:spcBef>
        <a:spcAft>
          <a:spcPct val="2500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84163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857250" indent="-282575" algn="l" rtl="0" eaLnBrk="1" fontAlgn="base" hangingPunct="1">
        <a:spcBef>
          <a:spcPct val="0"/>
        </a:spcBef>
        <a:spcAft>
          <a:spcPct val="25000"/>
        </a:spcAft>
        <a:buFont typeface="Helvetica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138238" indent="-279400" algn="l" rtl="0" eaLnBrk="1" fontAlgn="base" hangingPunct="1">
        <a:spcBef>
          <a:spcPct val="0"/>
        </a:spcBef>
        <a:spcAft>
          <a:spcPct val="2500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14255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18827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3399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27971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254375" indent="-284163" algn="l" rtl="0" eaLnBrk="1" fontAlgn="base" hangingPunct="1">
        <a:spcBef>
          <a:spcPct val="0"/>
        </a:spcBef>
        <a:spcAft>
          <a:spcPct val="25000"/>
        </a:spcAft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emf"/><Relationship Id="rId7" Type="http://schemas.openxmlformats.org/officeDocument/2006/relationships/image" Target="../media/image23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png"/><Relationship Id="rId4" Type="http://schemas.openxmlformats.org/officeDocument/2006/relationships/image" Target="../media/image37.emf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image" Target="../media/image30.emf"/><Relationship Id="rId3" Type="http://schemas.openxmlformats.org/officeDocument/2006/relationships/image" Target="../media/image36.emf"/><Relationship Id="rId7" Type="http://schemas.openxmlformats.org/officeDocument/2006/relationships/image" Target="../media/image24.png"/><Relationship Id="rId12" Type="http://schemas.openxmlformats.org/officeDocument/2006/relationships/image" Target="../media/image29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11" Type="http://schemas.openxmlformats.org/officeDocument/2006/relationships/image" Target="../media/image28.emf"/><Relationship Id="rId5" Type="http://schemas.openxmlformats.org/officeDocument/2006/relationships/image" Target="../media/image39.emf"/><Relationship Id="rId10" Type="http://schemas.openxmlformats.org/officeDocument/2006/relationships/image" Target="../media/image27.emf"/><Relationship Id="rId4" Type="http://schemas.openxmlformats.org/officeDocument/2006/relationships/image" Target="../media/image37.emf"/><Relationship Id="rId9" Type="http://schemas.openxmlformats.org/officeDocument/2006/relationships/image" Target="../media/image26.emf"/><Relationship Id="rId1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48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47.emf"/><Relationship Id="rId2" Type="http://schemas.openxmlformats.org/officeDocument/2006/relationships/image" Target="../media/image24.png"/><Relationship Id="rId16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46.emf"/><Relationship Id="rId5" Type="http://schemas.openxmlformats.org/officeDocument/2006/relationships/image" Target="../media/image27.emf"/><Relationship Id="rId15" Type="http://schemas.openxmlformats.org/officeDocument/2006/relationships/image" Target="../media/image49.emf"/><Relationship Id="rId10" Type="http://schemas.openxmlformats.org/officeDocument/2006/relationships/image" Target="../media/image45.emf"/><Relationship Id="rId4" Type="http://schemas.openxmlformats.org/officeDocument/2006/relationships/image" Target="../media/image26.emf"/><Relationship Id="rId9" Type="http://schemas.openxmlformats.org/officeDocument/2006/relationships/image" Target="../media/image39.emf"/><Relationship Id="rId1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emf"/><Relationship Id="rId3" Type="http://schemas.openxmlformats.org/officeDocument/2006/relationships/image" Target="../media/image19.png"/><Relationship Id="rId7" Type="http://schemas.openxmlformats.org/officeDocument/2006/relationships/image" Target="../media/image23.emf"/><Relationship Id="rId12" Type="http://schemas.openxmlformats.org/officeDocument/2006/relationships/image" Target="../media/image28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emf"/><Relationship Id="rId5" Type="http://schemas.openxmlformats.org/officeDocument/2006/relationships/image" Target="../media/image21.png"/><Relationship Id="rId10" Type="http://schemas.openxmlformats.org/officeDocument/2006/relationships/image" Target="../media/image26.emf"/><Relationship Id="rId4" Type="http://schemas.openxmlformats.org/officeDocument/2006/relationships/image" Target="../media/image20.png"/><Relationship Id="rId9" Type="http://schemas.openxmlformats.org/officeDocument/2006/relationships/image" Target="../media/image25.emf"/><Relationship Id="rId1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5213" y="1953071"/>
            <a:ext cx="7502525" cy="1331913"/>
          </a:xfrm>
        </p:spPr>
        <p:txBody>
          <a:bodyPr/>
          <a:lstStyle/>
          <a:p>
            <a:r>
              <a:rPr lang="en-GB" sz="3600" dirty="0"/>
              <a:t>Location, location, </a:t>
            </a:r>
            <a:r>
              <a:rPr lang="en-GB" sz="3600" dirty="0" smtClean="0"/>
              <a:t>location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Border effects </a:t>
            </a:r>
            <a:r>
              <a:rPr lang="en-GB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 interference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limited ad hoc networks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065213" y="3416312"/>
            <a:ext cx="7107187" cy="1452848"/>
          </a:xfrm>
        </p:spPr>
        <p:txBody>
          <a:bodyPr/>
          <a:lstStyle/>
          <a:p>
            <a:r>
              <a:rPr lang="en-GB" sz="2000" dirty="0" smtClean="0"/>
              <a:t>Orestis Georgiou</a:t>
            </a:r>
          </a:p>
          <a:p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Shanshan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Wang, </a:t>
            </a:r>
            <a:r>
              <a:rPr lang="en-GB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Mohammud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Z.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Bocus</a:t>
            </a:r>
          </a:p>
          <a:p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Carl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P.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Dettmann</a:t>
            </a:r>
          </a:p>
          <a:p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Justin </a:t>
            </a:r>
            <a:r>
              <a:rPr lang="en-GB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P. </a:t>
            </a:r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Coon</a:t>
            </a: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MoN14</a:t>
            </a:r>
          </a:p>
          <a:p>
            <a:pPr algn="r"/>
            <a:r>
              <a:rPr lang="en-GB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21 September 2015</a:t>
            </a:r>
            <a:endParaRPr lang="en-GB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857232"/>
            <a:ext cx="10001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09404" y="5875254"/>
            <a:ext cx="792246" cy="792246"/>
          </a:xfrm>
          <a:prstGeom prst="rect">
            <a:avLst/>
          </a:prstGeom>
        </p:spPr>
      </p:pic>
      <p:pic>
        <p:nvPicPr>
          <p:cNvPr id="1032" name="Picture 8" descr="https://synthesiscdt.chm.bris.ac.uk/sites/default/files/logos/logo_uo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61844"/>
            <a:ext cx="1619867" cy="47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194770"/>
            <a:ext cx="1785261" cy="546598"/>
          </a:xfrm>
          <a:prstGeom prst="rect">
            <a:avLst/>
          </a:prstGeom>
        </p:spPr>
      </p:pic>
      <p:pic>
        <p:nvPicPr>
          <p:cNvPr id="9" name="Picture 6" descr="https://www.secured-fp7.eu/images/fp7-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471" y="6123937"/>
            <a:ext cx="744752" cy="605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s://www.york.ac.uk/media/electronics/DIWIN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912" y="5246067"/>
            <a:ext cx="683826" cy="68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ttp://www2.specs-project.eu/wp-content/uploads/2013/05/logo_ce-en-MA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743" y="6078138"/>
            <a:ext cx="950572" cy="6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726771" y="5904840"/>
            <a:ext cx="1031051" cy="213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788" dirty="0">
                <a:latin typeface="NimbusRomNo9L-Regu"/>
              </a:rPr>
              <a:t>CNET-ICT-318177</a:t>
            </a:r>
            <a:endParaRPr lang="en-GB" sz="788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Coverage - </a:t>
            </a:r>
            <a:r>
              <a:rPr lang="en-GB" sz="2800" dirty="0" smtClean="0"/>
              <a:t>infinite Nets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62" y="1262953"/>
            <a:ext cx="4961251" cy="73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85" y="2098941"/>
            <a:ext cx="4387950" cy="27500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39552" y="81984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probability generating function for a general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inhomogeneous PPP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19463"/>
            <a:ext cx="6107851" cy="63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011" y="2988123"/>
            <a:ext cx="200443" cy="169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476750" y="2098942"/>
            <a:ext cx="3165285" cy="27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39107" y="3317056"/>
            <a:ext cx="7649914" cy="1169450"/>
            <a:chOff x="395536" y="3385309"/>
            <a:chExt cx="7649914" cy="116945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5536" y="3843305"/>
              <a:ext cx="4343850" cy="6985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99592" y="3385309"/>
              <a:ext cx="1653750" cy="3575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66600" y="3760176"/>
              <a:ext cx="3278850" cy="794583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 rot="21225870">
            <a:off x="2267065" y="4822932"/>
            <a:ext cx="3391593" cy="1203349"/>
            <a:chOff x="5897714" y="949950"/>
            <a:chExt cx="3391593" cy="1203349"/>
          </a:xfrm>
        </p:grpSpPr>
        <p:sp>
          <p:nvSpPr>
            <p:cNvPr id="37" name="Explosion 2 36"/>
            <p:cNvSpPr/>
            <p:nvPr/>
          </p:nvSpPr>
          <p:spPr bwMode="auto">
            <a:xfrm rot="11174130">
              <a:off x="5897714" y="949950"/>
              <a:ext cx="3391593" cy="1203349"/>
            </a:xfrm>
            <a:prstGeom prst="irregularSeal2">
              <a:avLst/>
            </a:prstGeom>
            <a:solidFill>
              <a:srgbClr val="999999">
                <a:alpha val="30000"/>
              </a:srgbClr>
            </a:solidFill>
            <a:ln w="952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50" charset="-12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553971" y="1247189"/>
              <a:ext cx="232340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800" dirty="0"/>
                <a:t> </a:t>
              </a:r>
              <a:r>
                <a:rPr lang="en-GB" sz="1800" dirty="0" err="1"/>
                <a:t>Olbers</a:t>
              </a:r>
              <a:r>
                <a:rPr lang="en-GB" sz="1800" dirty="0"/>
                <a:t>’ </a:t>
              </a:r>
              <a:r>
                <a:rPr lang="en-GB" sz="1800" dirty="0" smtClean="0"/>
                <a:t>dark </a:t>
              </a:r>
              <a:r>
                <a:rPr lang="en-GB" sz="1800" dirty="0"/>
                <a:t>night sky </a:t>
              </a:r>
              <a:r>
                <a:rPr lang="en-GB" sz="1800" dirty="0" smtClean="0"/>
                <a:t>paradox (1823)</a:t>
              </a:r>
              <a:endParaRPr lang="en-GB" sz="18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095232" y="4822495"/>
            <a:ext cx="2293192" cy="817372"/>
            <a:chOff x="6095232" y="4822495"/>
            <a:chExt cx="2293192" cy="81737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03387" y="5209346"/>
              <a:ext cx="1225328" cy="43052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6095232" y="4822495"/>
              <a:ext cx="22931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Requires that </a:t>
              </a:r>
              <a:endParaRPr kumimoji="1" lang="en-GB" sz="24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12" y="4272691"/>
            <a:ext cx="200443" cy="16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454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00479" y="2532310"/>
            <a:ext cx="5234190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sz="28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Why is the night sky dark?</a:t>
            </a:r>
          </a:p>
        </p:txBody>
      </p:sp>
      <p:sp>
        <p:nvSpPr>
          <p:cNvPr id="8" name="Rectangle 7"/>
          <p:cNvSpPr/>
          <p:nvPr/>
        </p:nvSpPr>
        <p:spPr>
          <a:xfrm>
            <a:off x="6071527" y="3055531"/>
            <a:ext cx="12891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</a:rPr>
              <a:t>Kepler 1610</a:t>
            </a:r>
            <a:endParaRPr lang="en-GB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Coverage - </a:t>
            </a:r>
            <a:r>
              <a:rPr lang="en-GB" sz="2800" dirty="0" smtClean="0"/>
              <a:t>infinite Nets</a:t>
            </a:r>
            <a:endParaRPr lang="en-GB" sz="28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379414" y="847429"/>
            <a:ext cx="8369300" cy="5378111"/>
            <a:chOff x="1423567" y="2142829"/>
            <a:chExt cx="6386933" cy="421082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3567" y="2142829"/>
              <a:ext cx="6386933" cy="421082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737906" y="3457243"/>
              <a:ext cx="3994411" cy="409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GB" sz="2800" b="1" dirty="0" smtClean="0">
                  <a:solidFill>
                    <a:schemeClr val="bg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rPr>
                <a:t>Why is the night sky dark?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768365" y="3866902"/>
              <a:ext cx="12891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600" dirty="0" smtClean="0">
                  <a:solidFill>
                    <a:schemeClr val="bg1"/>
                  </a:solidFill>
                  <a:latin typeface="Arial" panose="020B0604020202020204" pitchFamily="34" charset="0"/>
                </a:rPr>
                <a:t>Kepler 1610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022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Coverage - </a:t>
            </a:r>
            <a:r>
              <a:rPr lang="en-GB" sz="2800" dirty="0" smtClean="0"/>
              <a:t>from infinite to finite Nets</a:t>
            </a:r>
            <a:endParaRPr lang="en-GB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62" y="1262953"/>
            <a:ext cx="4961251" cy="73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85" y="2098941"/>
            <a:ext cx="4387950" cy="275000"/>
          </a:xfrm>
          <a:prstGeom prst="rect">
            <a:avLst/>
          </a:prstGeom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539552" y="819842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probability generating function for a general </a:t>
            </a:r>
            <a:r>
              <a:rPr lang="en-GB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inhomogeneous PPP</a:t>
            </a:r>
            <a:endParaRPr lang="en-GB" sz="1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2519463"/>
            <a:ext cx="6107851" cy="63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3843305"/>
            <a:ext cx="4343850" cy="698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385309"/>
            <a:ext cx="1653750" cy="3575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4840684" y="3216340"/>
            <a:ext cx="4303614" cy="3139616"/>
            <a:chOff x="4840684" y="3216340"/>
            <a:chExt cx="4303614" cy="3139616"/>
          </a:xfrm>
        </p:grpSpPr>
        <p:grpSp>
          <p:nvGrpSpPr>
            <p:cNvPr id="24" name="Group 23"/>
            <p:cNvGrpSpPr/>
            <p:nvPr/>
          </p:nvGrpSpPr>
          <p:grpSpPr>
            <a:xfrm>
              <a:off x="5076056" y="3216340"/>
              <a:ext cx="3936893" cy="3081532"/>
              <a:chOff x="4739563" y="1139556"/>
              <a:chExt cx="3936893" cy="308153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39563" y="1139556"/>
                <a:ext cx="3364331" cy="308153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63669" y="1308525"/>
                <a:ext cx="1080450" cy="302500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26756" y="1779994"/>
                <a:ext cx="441000" cy="286000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47256" y="2281894"/>
                <a:ext cx="529200" cy="297000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29044" y="3534691"/>
                <a:ext cx="749700" cy="3135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35771" y="2775264"/>
                <a:ext cx="771750" cy="319000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41479" y="2883832"/>
                <a:ext cx="1499400" cy="308000"/>
              </a:xfrm>
              <a:prstGeom prst="rect">
                <a:avLst/>
              </a:prstGeom>
            </p:spPr>
          </p:pic>
        </p:grpSp>
        <p:sp>
          <p:nvSpPr>
            <p:cNvPr id="25" name="Rectangle 24"/>
            <p:cNvSpPr/>
            <p:nvPr/>
          </p:nvSpPr>
          <p:spPr bwMode="auto">
            <a:xfrm>
              <a:off x="4840684" y="3216551"/>
              <a:ext cx="4303614" cy="3139405"/>
            </a:xfrm>
            <a:prstGeom prst="rect">
              <a:avLst/>
            </a:prstGeom>
            <a:solidFill>
              <a:srgbClr val="0070C0">
                <a:alpha val="8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683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0011" y="2988123"/>
            <a:ext cx="200443" cy="16934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00114" y="4329460"/>
            <a:ext cx="200443" cy="1693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476750" y="2098942"/>
            <a:ext cx="3165285" cy="275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8412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Coverage - from infinite to </a:t>
            </a:r>
            <a:r>
              <a:rPr lang="en-GB" sz="2800" dirty="0" smtClean="0"/>
              <a:t>finite Nets</a:t>
            </a:r>
            <a:endParaRPr lang="en-GB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843305"/>
            <a:ext cx="434385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893" y="2058158"/>
            <a:ext cx="3208205" cy="2671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798" y="2985325"/>
            <a:ext cx="3256949" cy="24550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5692" y="4729825"/>
            <a:ext cx="6400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Topological inequalities </a:t>
            </a:r>
            <a:r>
              <a:rPr lang="en-GB" sz="1800" dirty="0"/>
              <a:t>in the </a:t>
            </a:r>
            <a:r>
              <a:rPr lang="en-GB" sz="1800" dirty="0" smtClean="0"/>
              <a:t>network</a:t>
            </a:r>
            <a:endParaRPr lang="en-GB" sz="18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 smtClean="0"/>
              <a:t>Channel </a:t>
            </a:r>
            <a:r>
              <a:rPr lang="en-GB" sz="1800" dirty="0"/>
              <a:t>access </a:t>
            </a:r>
            <a:r>
              <a:rPr lang="en-GB" sz="1800" b="1" dirty="0"/>
              <a:t>unfairness</a:t>
            </a:r>
            <a:r>
              <a:rPr lang="en-GB" sz="1800" dirty="0"/>
              <a:t> in </a:t>
            </a:r>
            <a:r>
              <a:rPr lang="en-GB" sz="1800" dirty="0" smtClean="0"/>
              <a:t>802.11 and 802.15.4 where </a:t>
            </a:r>
            <a:r>
              <a:rPr lang="en-GB" sz="1800" dirty="0"/>
              <a:t>nodes at </a:t>
            </a:r>
            <a:r>
              <a:rPr lang="en-GB" sz="1800" dirty="0" smtClean="0"/>
              <a:t>the border </a:t>
            </a:r>
            <a:r>
              <a:rPr lang="en-GB" sz="1800" dirty="0"/>
              <a:t>are typically </a:t>
            </a:r>
            <a:r>
              <a:rPr lang="en-GB" sz="1800" dirty="0" smtClean="0"/>
              <a:t>favoured.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800" dirty="0"/>
              <a:t>Routing, MAC, retransmission schemes can be </a:t>
            </a:r>
            <a:r>
              <a:rPr lang="en-GB" sz="1800" dirty="0" smtClean="0"/>
              <a:t>smarter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i.e</a:t>
            </a: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. location and interference </a:t>
            </a: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</a:rPr>
              <a:t>aware</a:t>
            </a:r>
            <a:endParaRPr lang="en-GB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0074" y="851493"/>
            <a:ext cx="3066095" cy="22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54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00122 -0.4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Coverage - from infinite to </a:t>
            </a:r>
            <a:r>
              <a:rPr lang="en-GB" sz="2800" dirty="0" smtClean="0"/>
              <a:t>finite Nets</a:t>
            </a:r>
            <a:endParaRPr lang="en-GB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076056" y="3216340"/>
            <a:ext cx="3936893" cy="3081532"/>
            <a:chOff x="4739563" y="1139556"/>
            <a:chExt cx="3936893" cy="308153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39563" y="1139556"/>
              <a:ext cx="3364331" cy="308153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3669" y="1308525"/>
              <a:ext cx="1080450" cy="3025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26756" y="1779994"/>
              <a:ext cx="441000" cy="2860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47256" y="2281894"/>
              <a:ext cx="529200" cy="297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9044" y="3534691"/>
              <a:ext cx="749700" cy="3135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35771" y="2775264"/>
              <a:ext cx="771750" cy="319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041479" y="2883832"/>
              <a:ext cx="1499400" cy="3080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536" y="858292"/>
            <a:ext cx="4343850" cy="6985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0242" y="1840632"/>
            <a:ext cx="5534551" cy="141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9592" y="3352800"/>
            <a:ext cx="2976750" cy="70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6199" y="4163556"/>
            <a:ext cx="3483900" cy="632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511" y="4853519"/>
            <a:ext cx="2601900" cy="82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6649" y="1971344"/>
            <a:ext cx="1146600" cy="357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46449" y="1094849"/>
            <a:ext cx="2601900" cy="70400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4869712" y="3216339"/>
            <a:ext cx="4303614" cy="3136713"/>
          </a:xfrm>
          <a:prstGeom prst="rect">
            <a:avLst/>
          </a:prstGeom>
          <a:solidFill>
            <a:srgbClr val="0070C0">
              <a:alpha val="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72610" y="5749524"/>
            <a:ext cx="2668050" cy="52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582411" y="6375869"/>
            <a:ext cx="506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Location, location, location: Border effects in interference limited ad hoc networks, </a:t>
            </a:r>
            <a:r>
              <a:rPr lang="en-GB" sz="1400" dirty="0" smtClean="0">
                <a:latin typeface="Palatino Linotype" panose="02040502050505030304" pitchFamily="18" charset="0"/>
              </a:rPr>
              <a:t>OG et. al.  </a:t>
            </a:r>
            <a:r>
              <a:rPr lang="en-GB" sz="1400" dirty="0">
                <a:latin typeface="Palatino Linotype" panose="02040502050505030304" pitchFamily="18" charset="0"/>
              </a:rPr>
              <a:t>WiOpt'15 (2015).</a:t>
            </a:r>
          </a:p>
        </p:txBody>
      </p:sp>
    </p:spTree>
    <p:extLst>
      <p:ext uri="{BB962C8B-B14F-4D97-AF65-F5344CB8AC3E}">
        <p14:creationId xmlns:p14="http://schemas.microsoft.com/office/powerpoint/2010/main" val="677246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Coverage - from infinite to finite Nets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764704"/>
            <a:ext cx="6552728" cy="5478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82411" y="6375869"/>
            <a:ext cx="506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Location, location, location: Border effects in interference limited ad hoc networks, </a:t>
            </a:r>
            <a:r>
              <a:rPr lang="en-GB" sz="1400" dirty="0" smtClean="0">
                <a:latin typeface="Palatino Linotype" panose="02040502050505030304" pitchFamily="18" charset="0"/>
              </a:rPr>
              <a:t>OG et. al.  </a:t>
            </a:r>
            <a:r>
              <a:rPr lang="en-GB" sz="1400" dirty="0">
                <a:latin typeface="Palatino Linotype" panose="02040502050505030304" pitchFamily="18" charset="0"/>
              </a:rPr>
              <a:t>WiOpt'15 (2015).</a:t>
            </a:r>
          </a:p>
        </p:txBody>
      </p:sp>
    </p:spTree>
    <p:extLst>
      <p:ext uri="{BB962C8B-B14F-4D97-AF65-F5344CB8AC3E}">
        <p14:creationId xmlns:p14="http://schemas.microsoft.com/office/powerpoint/2010/main" val="282752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Capacity </a:t>
            </a:r>
            <a:r>
              <a:rPr lang="en-GB" sz="2800" dirty="0"/>
              <a:t>- from infinite to finite Nets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22447"/>
            <a:ext cx="6788430" cy="31102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2151"/>
            <a:ext cx="4176464" cy="6157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5229200"/>
            <a:ext cx="5145221" cy="6030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82411" y="6375869"/>
            <a:ext cx="506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Palatino Linotype" panose="02040502050505030304" pitchFamily="18" charset="0"/>
              </a:rPr>
              <a:t>Location, location, location: Border effects in interference limited ad hoc networks, </a:t>
            </a:r>
            <a:r>
              <a:rPr lang="en-GB" sz="1400" dirty="0" smtClean="0">
                <a:latin typeface="Palatino Linotype" panose="02040502050505030304" pitchFamily="18" charset="0"/>
              </a:rPr>
              <a:t>OG et. al.  </a:t>
            </a:r>
            <a:r>
              <a:rPr lang="en-GB" sz="1400" dirty="0">
                <a:latin typeface="Palatino Linotype" panose="02040502050505030304" pitchFamily="18" charset="0"/>
              </a:rPr>
              <a:t>WiOpt'15 (2015).</a:t>
            </a:r>
          </a:p>
        </p:txBody>
      </p:sp>
    </p:spTree>
    <p:extLst>
      <p:ext uri="{BB962C8B-B14F-4D97-AF65-F5344CB8AC3E}">
        <p14:creationId xmlns:p14="http://schemas.microsoft.com/office/powerpoint/2010/main" val="2142029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Spatial density of successful transmissions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2636912"/>
            <a:ext cx="6139222" cy="23352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9413" y="904604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i="1" dirty="0" smtClean="0"/>
              <a:t>How many signals can the receiver </a:t>
            </a:r>
            <a:r>
              <a:rPr lang="en-GB" sz="1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r>
              <a:rPr lang="en-GB" sz="1800" i="1" dirty="0" smtClean="0"/>
              <a:t> decode successfully?</a:t>
            </a:r>
            <a:endParaRPr lang="en-GB" sz="1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033" y="1268760"/>
            <a:ext cx="3726450" cy="133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3" y="5229200"/>
            <a:ext cx="5430984" cy="694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8972" y="5445224"/>
            <a:ext cx="2192062" cy="4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80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0" dirty="0" smtClean="0"/>
          </a:p>
          <a:p>
            <a:r>
              <a:rPr lang="en-GB" b="0" dirty="0" smtClean="0"/>
              <a:t>The </a:t>
            </a:r>
            <a:r>
              <a:rPr lang="en-GB" b="0" dirty="0"/>
              <a:t>location of </a:t>
            </a:r>
            <a:r>
              <a:rPr lang="en-GB" b="0" dirty="0" smtClean="0"/>
              <a:t>the receiver </a:t>
            </a:r>
            <a:r>
              <a:rPr lang="en-GB" b="0" dirty="0"/>
              <a:t>is </a:t>
            </a:r>
            <a:r>
              <a:rPr lang="en-GB" b="0" dirty="0" smtClean="0"/>
              <a:t>equally important </a:t>
            </a:r>
            <a:r>
              <a:rPr lang="en-GB" b="0" dirty="0"/>
              <a:t>to the total number of </a:t>
            </a:r>
            <a:r>
              <a:rPr lang="en-GB" b="0" dirty="0" smtClean="0"/>
              <a:t>concurrent interfering </a:t>
            </a:r>
            <a:r>
              <a:rPr lang="en-GB" b="0" dirty="0"/>
              <a:t>transmissions </a:t>
            </a:r>
            <a:endParaRPr lang="en-GB" b="0" dirty="0" smtClean="0"/>
          </a:p>
          <a:p>
            <a:endParaRPr lang="en-GB" dirty="0"/>
          </a:p>
          <a:p>
            <a:r>
              <a:rPr lang="en-GB" dirty="0" smtClean="0"/>
              <a:t>Location, location, location</a:t>
            </a:r>
          </a:p>
          <a:p>
            <a:endParaRPr lang="en-GB" dirty="0"/>
          </a:p>
          <a:p>
            <a:r>
              <a:rPr lang="en-GB" b="0" dirty="0" smtClean="0"/>
              <a:t>Routing, MAC, retransmission schemes can </a:t>
            </a:r>
            <a:r>
              <a:rPr lang="en-GB" b="0" dirty="0"/>
              <a:t>be </a:t>
            </a:r>
            <a:r>
              <a:rPr lang="en-GB" b="0" dirty="0" smtClean="0"/>
              <a:t>smarter</a:t>
            </a:r>
          </a:p>
          <a:p>
            <a:pPr lvl="1"/>
            <a:r>
              <a:rPr lang="en-GB" b="0" dirty="0" smtClean="0"/>
              <a:t>i.e. location </a:t>
            </a:r>
            <a:r>
              <a:rPr lang="en-GB" b="0" dirty="0"/>
              <a:t>and interference aware</a:t>
            </a:r>
            <a:r>
              <a:rPr lang="en-GB" b="0" dirty="0" smtClean="0"/>
              <a:t>.</a:t>
            </a:r>
          </a:p>
          <a:p>
            <a:endParaRPr lang="en-GB" b="0" dirty="0"/>
          </a:p>
          <a:p>
            <a:pPr marL="0" indent="0">
              <a:buNone/>
            </a:pPr>
            <a:r>
              <a:rPr lang="en-GB" b="0" dirty="0" smtClean="0"/>
              <a:t>		</a:t>
            </a:r>
          </a:p>
          <a:p>
            <a:pPr marL="0" indent="0">
              <a:buNone/>
            </a:pPr>
            <a:r>
              <a:rPr lang="en-GB" b="0" dirty="0"/>
              <a:t>	</a:t>
            </a:r>
            <a:r>
              <a:rPr lang="en-GB" b="0" dirty="0" smtClean="0"/>
              <a:t>	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Discussion and Summary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582411" y="6375869"/>
            <a:ext cx="506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Palatino Linotype" panose="02040502050505030304" pitchFamily="18" charset="0"/>
              </a:rPr>
              <a:t>Location, location, location: Border effects in interference limited ad hoc networks, </a:t>
            </a:r>
            <a:r>
              <a:rPr lang="en-GB" sz="14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OG et. al.  </a:t>
            </a:r>
            <a:r>
              <a:rPr lang="en-GB" sz="1400" dirty="0">
                <a:solidFill>
                  <a:srgbClr val="0070C0"/>
                </a:solidFill>
                <a:latin typeface="Palatino Linotype" panose="02040502050505030304" pitchFamily="18" charset="0"/>
              </a:rPr>
              <a:t>WiOpt'15 (2015).</a:t>
            </a:r>
          </a:p>
        </p:txBody>
      </p:sp>
    </p:spTree>
    <p:extLst>
      <p:ext uri="{BB962C8B-B14F-4D97-AF65-F5344CB8AC3E}">
        <p14:creationId xmlns:p14="http://schemas.microsoft.com/office/powerpoint/2010/main" val="1804757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&amp; Contributions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850" y="720620"/>
            <a:ext cx="85966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Topological inequalities </a:t>
            </a:r>
            <a:r>
              <a:rPr lang="en-GB" sz="2000" dirty="0"/>
              <a:t>in the </a:t>
            </a:r>
            <a:r>
              <a:rPr lang="en-GB" sz="2000" dirty="0" smtClean="0"/>
              <a:t>network</a:t>
            </a:r>
            <a:endParaRPr lang="en-GB" sz="20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Channel </a:t>
            </a:r>
            <a:r>
              <a:rPr lang="en-GB" sz="2000" dirty="0"/>
              <a:t>access unfairness in </a:t>
            </a:r>
            <a:r>
              <a:rPr lang="en-GB" sz="2000" dirty="0" smtClean="0"/>
              <a:t>802.11 </a:t>
            </a:r>
            <a:r>
              <a:rPr lang="en-GB" sz="2000" dirty="0"/>
              <a:t>where nodes at </a:t>
            </a:r>
            <a:r>
              <a:rPr lang="en-GB" sz="2000" dirty="0" smtClean="0"/>
              <a:t>the border </a:t>
            </a:r>
            <a:r>
              <a:rPr lang="en-GB" sz="2000" dirty="0"/>
              <a:t>are typically </a:t>
            </a:r>
            <a:r>
              <a:rPr lang="en-GB" sz="2000" dirty="0" smtClean="0"/>
              <a:t>favoured</a:t>
            </a:r>
            <a:endParaRPr lang="en-GB" sz="2000" dirty="0"/>
          </a:p>
        </p:txBody>
      </p:sp>
      <p:pic>
        <p:nvPicPr>
          <p:cNvPr id="1026" name="Picture 2" descr="20150413_1710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831046"/>
            <a:ext cx="4608512" cy="345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46463" y="5517232"/>
            <a:ext cx="463941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16775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IoT</a:t>
            </a:r>
            <a:r>
              <a:rPr lang="en-GB" dirty="0" smtClean="0"/>
              <a:t> and WSNs</a:t>
            </a:r>
          </a:p>
          <a:p>
            <a:pPr lvl="1"/>
            <a:r>
              <a:rPr lang="en-GB" dirty="0" smtClean="0"/>
              <a:t>Temperature</a:t>
            </a:r>
            <a:r>
              <a:rPr lang="en-GB" dirty="0"/>
              <a:t>, pressure, </a:t>
            </a:r>
            <a:r>
              <a:rPr lang="en-GB" dirty="0" smtClean="0"/>
              <a:t>humidity, etc.</a:t>
            </a:r>
          </a:p>
          <a:p>
            <a:pPr lvl="1"/>
            <a:r>
              <a:rPr lang="en-GB" dirty="0" smtClean="0"/>
              <a:t>Smart cities, smart buildings</a:t>
            </a:r>
          </a:p>
          <a:p>
            <a:pPr lvl="1"/>
            <a:r>
              <a:rPr lang="en-GB" dirty="0" smtClean="0"/>
              <a:t>e-Health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r>
              <a:rPr lang="en-GB" dirty="0" smtClean="0"/>
              <a:t>Co-channel </a:t>
            </a:r>
            <a:r>
              <a:rPr lang="en-GB" dirty="0"/>
              <a:t>I</a:t>
            </a:r>
            <a:r>
              <a:rPr lang="en-GB" dirty="0" smtClean="0"/>
              <a:t>nterference</a:t>
            </a:r>
          </a:p>
          <a:p>
            <a:pPr lvl="1"/>
            <a:r>
              <a:rPr lang="en-GB" dirty="0" smtClean="0"/>
              <a:t>Packet losses</a:t>
            </a:r>
          </a:p>
          <a:p>
            <a:pPr lvl="2"/>
            <a:r>
              <a:rPr lang="en-GB" dirty="0" smtClean="0"/>
              <a:t>Retransmissions</a:t>
            </a:r>
          </a:p>
          <a:p>
            <a:pPr lvl="2"/>
            <a:r>
              <a:rPr lang="en-GB" dirty="0" smtClean="0"/>
              <a:t>Delays</a:t>
            </a:r>
          </a:p>
          <a:p>
            <a:pPr lvl="2"/>
            <a:r>
              <a:rPr lang="en-GB" dirty="0" smtClean="0"/>
              <a:t>Energy waste</a:t>
            </a:r>
          </a:p>
          <a:p>
            <a:pPr lvl="1"/>
            <a:r>
              <a:rPr lang="en-GB" dirty="0" smtClean="0"/>
              <a:t>Overheads</a:t>
            </a:r>
            <a:endParaRPr lang="en-GB" dirty="0"/>
          </a:p>
        </p:txBody>
      </p:sp>
      <p:pic>
        <p:nvPicPr>
          <p:cNvPr id="2050" name="Picture 2" descr="http://www.ti.com/lsds/media/images/wireless_connectivity/50BillionThing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613"/>
            <a:ext cx="3133725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obilab.wustl.edu/projects/agilla/FireDetec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86239"/>
            <a:ext cx="4692325" cy="198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orldofdtcmarketing.com/wp-content/uploads/2015/03/ehealth_wordle-400x195.jpg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280831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89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8602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endParaRPr lang="en-GB" dirty="0"/>
            </a:p>
          </p:txBody>
        </p:sp>
        <p:pic>
          <p:nvPicPr>
            <p:cNvPr id="86020" name="Picture 4" descr="Toshiba_Tagline_Master(200dpi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29" y="1570"/>
              <a:ext cx="3103" cy="1002"/>
            </a:xfrm>
            <a:prstGeom prst="rect">
              <a:avLst/>
            </a:prstGeom>
            <a:noFill/>
          </p:spPr>
        </p:pic>
      </p:grpSp>
      <p:pic>
        <p:nvPicPr>
          <p:cNvPr id="13" name="Picture 2" descr="Comp_Eng_Bottom_Gr_Wh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825" y="6130119"/>
            <a:ext cx="1206806" cy="6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5184" y="6130119"/>
            <a:ext cx="679211" cy="67921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for Theoretical approach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836613"/>
            <a:ext cx="8382000" cy="5832747"/>
          </a:xfrm>
        </p:spPr>
        <p:txBody>
          <a:bodyPr/>
          <a:lstStyle/>
          <a:p>
            <a:r>
              <a:rPr lang="en-GB" dirty="0" smtClean="0"/>
              <a:t>SINR model to design efficient MAC</a:t>
            </a:r>
          </a:p>
          <a:p>
            <a:pPr lvl="1"/>
            <a:r>
              <a:rPr lang="en-GB" dirty="0" smtClean="0"/>
              <a:t>Statistical framework </a:t>
            </a:r>
            <a:endParaRPr lang="en-GB" dirty="0"/>
          </a:p>
          <a:p>
            <a:pPr lvl="2"/>
            <a:r>
              <a:rPr lang="en-GB" dirty="0" smtClean="0"/>
              <a:t>Network performance: Local / Global observables</a:t>
            </a:r>
          </a:p>
          <a:p>
            <a:pPr lvl="1"/>
            <a:r>
              <a:rPr lang="en-GB" dirty="0" smtClean="0"/>
              <a:t>Randomness (is good):</a:t>
            </a:r>
          </a:p>
          <a:p>
            <a:pPr lvl="2"/>
            <a:r>
              <a:rPr lang="en-GB" dirty="0" smtClean="0"/>
              <a:t>Multipath (fast fading) 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Shadowing (slow fading)</a:t>
            </a:r>
          </a:p>
          <a:p>
            <a:pPr lvl="2"/>
            <a:r>
              <a:rPr lang="en-GB" dirty="0" smtClean="0"/>
              <a:t>Number and Location of wireless devices</a:t>
            </a:r>
          </a:p>
          <a:p>
            <a:pPr lvl="3"/>
            <a:r>
              <a:rPr lang="en-GB" dirty="0" smtClean="0"/>
              <a:t>Ad hoc, mesh net, mobile, physical constraints and costs</a:t>
            </a:r>
          </a:p>
          <a:p>
            <a:pPr lvl="2"/>
            <a:r>
              <a:rPr lang="en-GB" dirty="0" smtClean="0">
                <a:solidFill>
                  <a:srgbClr val="0070C0"/>
                </a:solidFill>
              </a:rPr>
              <a:t>Power control</a:t>
            </a:r>
          </a:p>
          <a:p>
            <a:pPr lvl="3"/>
            <a:r>
              <a:rPr lang="en-GB" dirty="0" smtClean="0"/>
              <a:t>Cooperation or signalling overheads</a:t>
            </a:r>
          </a:p>
          <a:p>
            <a:pPr lvl="2"/>
            <a:r>
              <a:rPr lang="en-GB" dirty="0" smtClean="0"/>
              <a:t>MAC</a:t>
            </a:r>
          </a:p>
          <a:p>
            <a:pPr lvl="3"/>
            <a:r>
              <a:rPr lang="en-GB" dirty="0" smtClean="0"/>
              <a:t>ALOHA / </a:t>
            </a:r>
            <a:r>
              <a:rPr lang="en-GB" dirty="0" smtClean="0">
                <a:solidFill>
                  <a:srgbClr val="0070C0"/>
                </a:solidFill>
              </a:rPr>
              <a:t>CSMA</a:t>
            </a:r>
            <a:r>
              <a:rPr lang="en-GB" dirty="0" smtClean="0"/>
              <a:t> </a:t>
            </a:r>
          </a:p>
          <a:p>
            <a:r>
              <a:rPr lang="en-GB" dirty="0"/>
              <a:t>(</a:t>
            </a:r>
            <a:r>
              <a:rPr lang="en-GB" dirty="0" smtClean="0"/>
              <a:t>Poisson) Point Process </a:t>
            </a:r>
            <a:r>
              <a:rPr lang="en-GB" dirty="0"/>
              <a:t>(</a:t>
            </a:r>
            <a:r>
              <a:rPr lang="en-GB" dirty="0" smtClean="0"/>
              <a:t>with no carrier sensing)</a:t>
            </a:r>
          </a:p>
          <a:p>
            <a:pPr lvl="1"/>
            <a:r>
              <a:rPr lang="en-GB" dirty="0" smtClean="0"/>
              <a:t>“</a:t>
            </a:r>
            <a:r>
              <a:rPr lang="en-GB" i="1" dirty="0" err="1" smtClean="0"/>
              <a:t>Poissonian</a:t>
            </a:r>
            <a:r>
              <a:rPr lang="en-GB" i="1" dirty="0" smtClean="0"/>
              <a:t> Network</a:t>
            </a:r>
            <a:r>
              <a:rPr lang="en-GB" dirty="0" smtClean="0"/>
              <a:t>” a theoretical abstraction (a playground)</a:t>
            </a:r>
          </a:p>
        </p:txBody>
      </p:sp>
    </p:spTree>
    <p:extLst>
      <p:ext uri="{BB962C8B-B14F-4D97-AF65-F5344CB8AC3E}">
        <p14:creationId xmlns:p14="http://schemas.microsoft.com/office/powerpoint/2010/main" val="516010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&amp; Contributions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4326" y="5346568"/>
            <a:ext cx="743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D</a:t>
            </a:r>
            <a:r>
              <a:rPr lang="en-GB" sz="1800" dirty="0" smtClean="0"/>
              <a:t>ifferent </a:t>
            </a:r>
            <a:r>
              <a:rPr lang="en-GB" sz="1800" dirty="0"/>
              <a:t>locations of a </a:t>
            </a:r>
            <a:r>
              <a:rPr lang="en-GB" sz="1800" dirty="0" smtClean="0"/>
              <a:t>receiver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desired transmitter is at a constant distance from the </a:t>
            </a:r>
            <a:r>
              <a:rPr lang="en-GB" sz="1800" dirty="0" smtClean="0"/>
              <a:t>receiver</a:t>
            </a:r>
            <a:endParaRPr lang="en-GB" sz="1800" dirty="0"/>
          </a:p>
          <a:p>
            <a:r>
              <a:rPr lang="en-GB" sz="1800" dirty="0" smtClean="0"/>
              <a:t>Concurrent </a:t>
            </a:r>
            <a:r>
              <a:rPr lang="en-GB" sz="1800" dirty="0"/>
              <a:t>transmitters are uniformly </a:t>
            </a:r>
            <a:r>
              <a:rPr lang="en-GB" sz="1800" dirty="0" smtClean="0"/>
              <a:t>distributed</a:t>
            </a:r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367850" y="720620"/>
            <a:ext cx="85966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Topological inequalities </a:t>
            </a:r>
            <a:r>
              <a:rPr lang="en-GB" sz="2000" dirty="0"/>
              <a:t>in the </a:t>
            </a:r>
            <a:r>
              <a:rPr lang="en-GB" sz="2000" dirty="0" smtClean="0"/>
              <a:t>network</a:t>
            </a:r>
            <a:endParaRPr lang="en-GB" sz="20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Channel </a:t>
            </a:r>
            <a:r>
              <a:rPr lang="en-GB" sz="2000" dirty="0"/>
              <a:t>access unfairness in </a:t>
            </a:r>
            <a:r>
              <a:rPr lang="en-GB" sz="2000" dirty="0" smtClean="0"/>
              <a:t>802.11 </a:t>
            </a:r>
            <a:r>
              <a:rPr lang="en-GB" sz="2000" dirty="0"/>
              <a:t>where nodes at </a:t>
            </a:r>
            <a:r>
              <a:rPr lang="en-GB" sz="2000" dirty="0" smtClean="0"/>
              <a:t>the border </a:t>
            </a:r>
            <a:r>
              <a:rPr lang="en-GB" sz="2000" dirty="0"/>
              <a:t>are typically </a:t>
            </a:r>
            <a:r>
              <a:rPr lang="en-GB" sz="2000" dirty="0" smtClean="0"/>
              <a:t>favoured</a:t>
            </a:r>
            <a:endParaRPr lang="en-GB" sz="2000" dirty="0"/>
          </a:p>
        </p:txBody>
      </p:sp>
      <p:pic>
        <p:nvPicPr>
          <p:cNvPr id="1028" name="Picture 4" descr="http://networkx.lanl.gov/archive/networkx-1.4/_images/random_geometric_grap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15329"/>
            <a:ext cx="3441584" cy="344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 bwMode="auto">
          <a:xfrm>
            <a:off x="3131840" y="2204864"/>
            <a:ext cx="2520280" cy="2664296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4280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66" y="1861469"/>
            <a:ext cx="4320480" cy="315170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 &amp; Contributions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54326" y="5346568"/>
            <a:ext cx="7433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/>
              <a:t>D</a:t>
            </a:r>
            <a:r>
              <a:rPr lang="en-GB" sz="1800" dirty="0" smtClean="0"/>
              <a:t>ifferent </a:t>
            </a:r>
            <a:r>
              <a:rPr lang="en-GB" sz="1800" dirty="0"/>
              <a:t>locations of a </a:t>
            </a:r>
            <a:r>
              <a:rPr lang="en-GB" sz="1800" dirty="0" smtClean="0"/>
              <a:t>receiver</a:t>
            </a:r>
          </a:p>
          <a:p>
            <a:r>
              <a:rPr lang="en-GB" sz="1800" dirty="0" smtClean="0"/>
              <a:t>The </a:t>
            </a:r>
            <a:r>
              <a:rPr lang="en-GB" sz="1800" dirty="0"/>
              <a:t>desired transmitter is at a constant distance from the </a:t>
            </a:r>
            <a:r>
              <a:rPr lang="en-GB" sz="1800" dirty="0" smtClean="0"/>
              <a:t>receiver</a:t>
            </a:r>
            <a:endParaRPr lang="en-GB" sz="1800" dirty="0"/>
          </a:p>
          <a:p>
            <a:r>
              <a:rPr lang="en-GB" sz="1800" dirty="0" smtClean="0"/>
              <a:t>Concurrent </a:t>
            </a:r>
            <a:r>
              <a:rPr lang="en-GB" sz="1800" dirty="0"/>
              <a:t>transmitters are uniformly </a:t>
            </a:r>
            <a:r>
              <a:rPr lang="en-GB" sz="1800" dirty="0" smtClean="0"/>
              <a:t>distributed</a:t>
            </a:r>
            <a:endParaRPr lang="en-GB" sz="1800" dirty="0"/>
          </a:p>
        </p:txBody>
      </p:sp>
      <p:sp>
        <p:nvSpPr>
          <p:cNvPr id="6" name="Rectangle 5"/>
          <p:cNvSpPr/>
          <p:nvPr/>
        </p:nvSpPr>
        <p:spPr>
          <a:xfrm>
            <a:off x="367850" y="720620"/>
            <a:ext cx="8596638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Topological inequalities </a:t>
            </a:r>
            <a:r>
              <a:rPr lang="en-GB" sz="2000" dirty="0"/>
              <a:t>in the </a:t>
            </a:r>
            <a:r>
              <a:rPr lang="en-GB" sz="2000" dirty="0" smtClean="0"/>
              <a:t>network</a:t>
            </a:r>
            <a:endParaRPr lang="en-GB" sz="20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Channel </a:t>
            </a:r>
            <a:r>
              <a:rPr lang="en-GB" sz="2000" dirty="0"/>
              <a:t>access unfairness in </a:t>
            </a:r>
            <a:r>
              <a:rPr lang="en-GB" sz="2000" dirty="0" smtClean="0"/>
              <a:t>802.11 </a:t>
            </a:r>
            <a:r>
              <a:rPr lang="en-GB" sz="2000" dirty="0"/>
              <a:t>where nodes at </a:t>
            </a:r>
            <a:r>
              <a:rPr lang="en-GB" sz="2000" dirty="0" smtClean="0"/>
              <a:t>the border </a:t>
            </a:r>
            <a:r>
              <a:rPr lang="en-GB" sz="2000" dirty="0"/>
              <a:t>are typically </a:t>
            </a:r>
            <a:r>
              <a:rPr lang="en-GB" sz="2000" dirty="0" smtClean="0"/>
              <a:t>favoured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36271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29615"/>
            <a:ext cx="6636299" cy="254694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Motivation &amp; Contributions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10581" y="2608722"/>
            <a:ext cx="3626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1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4670" y="2608722"/>
            <a:ext cx="6303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1/2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60229" y="2629615"/>
            <a:ext cx="63030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1/4</a:t>
            </a:r>
            <a:endParaRPr lang="en-GB" dirty="0">
              <a:solidFill>
                <a:srgbClr val="00206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339752" y="2608722"/>
            <a:ext cx="6636299" cy="2575137"/>
            <a:chOff x="2339752" y="2608722"/>
            <a:chExt cx="6636299" cy="257513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2636912"/>
              <a:ext cx="6636299" cy="25469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276731" y="2608722"/>
              <a:ext cx="63030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1/4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814670" y="2608722"/>
              <a:ext cx="630301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1/2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94080" y="2629615"/>
              <a:ext cx="362599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C00000"/>
                  </a:solidFill>
                </a:rPr>
                <a:t>1</a:t>
              </a:r>
              <a:endParaRPr lang="en-GB" dirty="0">
                <a:solidFill>
                  <a:srgbClr val="C00000"/>
                </a:solidFill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379413" y="908720"/>
            <a:ext cx="859663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Interference </a:t>
            </a:r>
            <a:r>
              <a:rPr lang="en-GB" sz="2000" dirty="0"/>
              <a:t>experienced by a </a:t>
            </a:r>
            <a:r>
              <a:rPr lang="en-GB" sz="2000" dirty="0" smtClean="0"/>
              <a:t>receiver is </a:t>
            </a:r>
            <a:r>
              <a:rPr lang="en-GB" sz="2000" dirty="0"/>
              <a:t>strongly dependent on its </a:t>
            </a:r>
            <a:r>
              <a:rPr lang="en-GB" sz="2000" dirty="0" smtClean="0"/>
              <a:t>location </a:t>
            </a:r>
            <a:r>
              <a:rPr lang="en-GB" sz="2000" dirty="0"/>
              <a:t>within a finite </a:t>
            </a:r>
            <a:r>
              <a:rPr lang="en-GB" sz="2000" dirty="0" smtClean="0"/>
              <a:t>network.</a:t>
            </a:r>
          </a:p>
          <a:p>
            <a:pPr algn="l">
              <a:spcBef>
                <a:spcPts val="600"/>
              </a:spcBef>
            </a:pPr>
            <a:r>
              <a:rPr lang="en-GB" sz="2000" dirty="0" smtClean="0"/>
              <a:t> 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The </a:t>
            </a:r>
            <a:r>
              <a:rPr lang="en-GB" sz="2000" dirty="0"/>
              <a:t>location of the receiver is </a:t>
            </a:r>
            <a:r>
              <a:rPr lang="en-GB" sz="2000" dirty="0" smtClean="0"/>
              <a:t>of equal </a:t>
            </a:r>
            <a:r>
              <a:rPr lang="en-GB" sz="2000" dirty="0"/>
              <a:t>importance as the total number of </a:t>
            </a:r>
            <a:r>
              <a:rPr lang="en-GB" sz="2000" dirty="0" smtClean="0"/>
              <a:t>concurrent transmitting devices.</a:t>
            </a:r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285750" indent="-28575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b="1" dirty="0" smtClean="0"/>
              <a:t>Contributions</a:t>
            </a:r>
          </a:p>
          <a:p>
            <a:pPr lvl="1" algn="l">
              <a:spcBef>
                <a:spcPts val="600"/>
              </a:spcBef>
            </a:pPr>
            <a:r>
              <a:rPr lang="en-GB" sz="2000" dirty="0" smtClean="0"/>
              <a:t>Closed form expressions for:</a:t>
            </a:r>
          </a:p>
          <a:p>
            <a:pPr marL="914400" lvl="1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GB" sz="1800" dirty="0" smtClean="0"/>
              <a:t>Outage probability </a:t>
            </a:r>
          </a:p>
          <a:p>
            <a:pPr marL="914400" lvl="1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GB" sz="1800" dirty="0" smtClean="0"/>
              <a:t>Achievable ergodic rate</a:t>
            </a:r>
          </a:p>
          <a:p>
            <a:pPr marL="914400" lvl="1" indent="-457200" algn="l">
              <a:spcBef>
                <a:spcPts val="600"/>
              </a:spcBef>
              <a:buFont typeface="+mj-lt"/>
              <a:buAutoNum type="arabicPeriod"/>
            </a:pPr>
            <a:r>
              <a:rPr lang="en-GB" sz="1800" dirty="0" smtClean="0"/>
              <a:t>Spatial </a:t>
            </a:r>
            <a:r>
              <a:rPr lang="en-GB" sz="1800" dirty="0"/>
              <a:t>density of </a:t>
            </a:r>
            <a:r>
              <a:rPr lang="en-GB" sz="1800" dirty="0" smtClean="0"/>
              <a:t>successful transmissions</a:t>
            </a:r>
            <a:endParaRPr lang="en-GB" sz="1800" dirty="0"/>
          </a:p>
        </p:txBody>
      </p:sp>
      <p:sp>
        <p:nvSpPr>
          <p:cNvPr id="16" name="Rectangle 15"/>
          <p:cNvSpPr/>
          <p:nvPr/>
        </p:nvSpPr>
        <p:spPr>
          <a:xfrm>
            <a:off x="1582411" y="6375869"/>
            <a:ext cx="50616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70C0"/>
                </a:solidFill>
                <a:latin typeface="Palatino Linotype" panose="02040502050505030304" pitchFamily="18" charset="0"/>
              </a:rPr>
              <a:t>Location, location, location: Border effects in interference limited ad hoc networks, </a:t>
            </a:r>
            <a:r>
              <a:rPr lang="en-GB" sz="1400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OG et. al.  </a:t>
            </a:r>
            <a:r>
              <a:rPr lang="en-GB" sz="1400" dirty="0">
                <a:solidFill>
                  <a:srgbClr val="0070C0"/>
                </a:solidFill>
                <a:latin typeface="Palatino Linotype" panose="02040502050505030304" pitchFamily="18" charset="0"/>
              </a:rPr>
              <a:t>WiOpt'15 (2015).</a:t>
            </a:r>
          </a:p>
        </p:txBody>
      </p:sp>
    </p:spTree>
    <p:extLst>
      <p:ext uri="{BB962C8B-B14F-4D97-AF65-F5344CB8AC3E}">
        <p14:creationId xmlns:p14="http://schemas.microsoft.com/office/powerpoint/2010/main" val="35540275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definitions</a:t>
            </a:r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381000" y="836613"/>
            <a:ext cx="8382000" cy="5335587"/>
          </a:xfrm>
        </p:spPr>
        <p:txBody>
          <a:bodyPr/>
          <a:lstStyle/>
          <a:p>
            <a:r>
              <a:rPr lang="en-GB" dirty="0"/>
              <a:t>PPP </a:t>
            </a:r>
            <a:r>
              <a:rPr lang="en-GB" dirty="0" smtClean="0"/>
              <a:t>(</a:t>
            </a:r>
            <a:r>
              <a:rPr lang="en-GB" b="0" dirty="0" smtClean="0"/>
              <a:t>no </a:t>
            </a:r>
            <a:r>
              <a:rPr lang="en-GB" b="0" dirty="0"/>
              <a:t>carrier </a:t>
            </a:r>
            <a:r>
              <a:rPr lang="en-GB" b="0" dirty="0" smtClean="0"/>
              <a:t>sensing</a:t>
            </a:r>
            <a:r>
              <a:rPr lang="en-GB" dirty="0" smtClean="0"/>
              <a:t>)</a:t>
            </a:r>
          </a:p>
          <a:p>
            <a:r>
              <a:rPr lang="en-GB" dirty="0" smtClean="0"/>
              <a:t>Path loss function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Rayleigh fading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SINR at receiver</a:t>
            </a:r>
          </a:p>
          <a:p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138" y="5203589"/>
            <a:ext cx="1058400" cy="275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0" y="4545839"/>
            <a:ext cx="2818518" cy="7488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97" y="5478589"/>
            <a:ext cx="2597116" cy="7549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054" y="1682509"/>
            <a:ext cx="1805028" cy="64348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598842" y="1732919"/>
            <a:ext cx="3907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Path loss attenuation function</a:t>
            </a:r>
            <a:endParaRPr lang="en-GB" sz="2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553" y="2393168"/>
            <a:ext cx="833636" cy="29289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598842" y="2342891"/>
            <a:ext cx="27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Path loss exponent</a:t>
            </a:r>
            <a:endParaRPr lang="en-GB" sz="20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724" y="3362520"/>
            <a:ext cx="1653750" cy="3575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598842" y="3356301"/>
            <a:ext cx="1818920" cy="399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Channel gain</a:t>
            </a:r>
            <a:endParaRPr lang="en-GB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180111" y="5119263"/>
            <a:ext cx="277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/>
              <a:t>Interference factor</a:t>
            </a:r>
            <a:endParaRPr lang="en-GB" sz="2000" i="1" dirty="0"/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699544" y="2596356"/>
            <a:ext cx="146844" cy="71048"/>
          </a:xfrm>
          <a:prstGeom prst="line">
            <a:avLst/>
          </a:prstGeom>
          <a:solidFill>
            <a:srgbClr val="99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51738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definitions</a:t>
            </a:r>
            <a:endParaRPr lang="en-GB" dirty="0"/>
          </a:p>
        </p:txBody>
      </p:sp>
      <p:sp>
        <p:nvSpPr>
          <p:cNvPr id="12" name="Content Placeholder 1"/>
          <p:cNvSpPr>
            <a:spLocks noGrp="1"/>
          </p:cNvSpPr>
          <p:nvPr>
            <p:ph idx="1"/>
          </p:nvPr>
        </p:nvSpPr>
        <p:spPr>
          <a:xfrm>
            <a:off x="381000" y="836613"/>
            <a:ext cx="8382000" cy="5335587"/>
          </a:xfrm>
        </p:spPr>
        <p:txBody>
          <a:bodyPr/>
          <a:lstStyle/>
          <a:p>
            <a:r>
              <a:rPr lang="en-GB" dirty="0"/>
              <a:t>PPP </a:t>
            </a:r>
            <a:r>
              <a:rPr lang="en-GB" dirty="0" smtClean="0"/>
              <a:t>(</a:t>
            </a:r>
            <a:r>
              <a:rPr lang="en-GB" b="0" dirty="0" smtClean="0"/>
              <a:t>no </a:t>
            </a:r>
            <a:r>
              <a:rPr lang="en-GB" b="0" dirty="0"/>
              <a:t>carrier </a:t>
            </a:r>
            <a:r>
              <a:rPr lang="en-GB" b="0" dirty="0" smtClean="0"/>
              <a:t>sensing</a:t>
            </a:r>
            <a:r>
              <a:rPr lang="en-GB" dirty="0" smtClean="0"/>
              <a:t>)</a:t>
            </a:r>
          </a:p>
          <a:p>
            <a:r>
              <a:rPr lang="en-GB" dirty="0" smtClean="0"/>
              <a:t>Path loss function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Rayleigh fading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SINR at receiver</a:t>
            </a:r>
          </a:p>
          <a:p>
            <a:endParaRPr lang="en-GB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138" y="5203589"/>
            <a:ext cx="1058400" cy="2750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310" y="4545839"/>
            <a:ext cx="2818518" cy="7488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97" y="5478589"/>
            <a:ext cx="2597116" cy="75491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054" y="1682509"/>
            <a:ext cx="1805028" cy="64348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553" y="2393168"/>
            <a:ext cx="833636" cy="29289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60724" y="3362520"/>
            <a:ext cx="1653750" cy="3575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39563" y="1139556"/>
            <a:ext cx="3947918" cy="3081532"/>
            <a:chOff x="4739563" y="1139556"/>
            <a:chExt cx="3947918" cy="308153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39563" y="1139556"/>
              <a:ext cx="3364331" cy="3081532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07031" y="1157054"/>
              <a:ext cx="1080450" cy="3025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926756" y="1779994"/>
              <a:ext cx="441000" cy="2860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147256" y="2281894"/>
              <a:ext cx="529200" cy="2970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729044" y="3534691"/>
              <a:ext cx="749700" cy="3135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535771" y="2775264"/>
              <a:ext cx="771750" cy="3190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041479" y="2883832"/>
              <a:ext cx="1499400" cy="308000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 bwMode="auto">
          <a:xfrm>
            <a:off x="4644008" y="692696"/>
            <a:ext cx="4499992" cy="3744416"/>
          </a:xfrm>
          <a:prstGeom prst="rect">
            <a:avLst/>
          </a:prstGeom>
          <a:solidFill>
            <a:srgbClr val="0070C0">
              <a:alpha val="8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683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 flipV="1">
            <a:off x="2699544" y="2596356"/>
            <a:ext cx="146844" cy="71048"/>
          </a:xfrm>
          <a:prstGeom prst="line">
            <a:avLst/>
          </a:prstGeom>
          <a:solidFill>
            <a:srgbClr val="99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352927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Coverage - standard approach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5247901" cy="63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690711"/>
            <a:ext cx="4498200" cy="20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855300"/>
            <a:ext cx="6306301" cy="2497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5658" y="96631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Connection probability</a:t>
            </a:r>
            <a:endParaRPr lang="en-GB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6173829" y="2060848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Connection probability</a:t>
            </a:r>
          </a:p>
          <a:p>
            <a:r>
              <a:rPr lang="en-GB" sz="1800" dirty="0"/>
              <a:t>c</a:t>
            </a:r>
            <a:r>
              <a:rPr lang="en-GB" sz="1800" dirty="0" smtClean="0"/>
              <a:t>onditioned on the</a:t>
            </a:r>
          </a:p>
          <a:p>
            <a:r>
              <a:rPr lang="en-GB" sz="1800" dirty="0" smtClean="0"/>
              <a:t>received interference at </a:t>
            </a:r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5644" y="4674251"/>
            <a:ext cx="30273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Laplace transform of the </a:t>
            </a:r>
            <a:r>
              <a:rPr lang="en-GB" sz="1800" dirty="0" err="1" smtClean="0"/>
              <a:t>r.v</a:t>
            </a:r>
            <a:r>
              <a:rPr lang="en-GB" sz="1800" dirty="0" smtClean="0"/>
              <a:t>.</a:t>
            </a:r>
          </a:p>
          <a:p>
            <a:r>
              <a:rPr lang="en-GB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</a:t>
            </a:r>
            <a:r>
              <a:rPr lang="en-GB" sz="1800" dirty="0" smtClean="0"/>
              <a:t> evaluated at s</a:t>
            </a:r>
            <a:endParaRPr lang="en-GB" sz="1800" dirty="0"/>
          </a:p>
          <a:p>
            <a:r>
              <a:rPr lang="en-GB" sz="1800" dirty="0" smtClean="0"/>
              <a:t>conditioned </a:t>
            </a:r>
            <a:r>
              <a:rPr lang="en-GB" sz="1800" dirty="0"/>
              <a:t>on the </a:t>
            </a:r>
            <a:endParaRPr lang="en-GB" sz="1800" dirty="0" smtClean="0"/>
          </a:p>
          <a:p>
            <a:r>
              <a:rPr lang="en-GB" sz="1800" dirty="0" smtClean="0"/>
              <a:t>locations </a:t>
            </a:r>
            <a:r>
              <a:rPr lang="en-GB" sz="1800" dirty="0"/>
              <a:t>of nodes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GB" sz="1800" dirty="0"/>
              <a:t> and </a:t>
            </a:r>
            <a:r>
              <a:rPr lang="en-GB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</a:t>
            </a:r>
            <a:endParaRPr lang="en-GB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15202" y="6412022"/>
            <a:ext cx="4872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1200" dirty="0">
                <a:latin typeface="Palatino Linotype" panose="02040502050505030304" pitchFamily="18" charset="0"/>
              </a:rPr>
              <a:t> J. G. </a:t>
            </a:r>
            <a:r>
              <a:rPr lang="en-GB" sz="1200" dirty="0" smtClean="0">
                <a:latin typeface="Palatino Linotype" panose="02040502050505030304" pitchFamily="18" charset="0"/>
              </a:rPr>
              <a:t>Andrews et al, </a:t>
            </a:r>
            <a:r>
              <a:rPr lang="en-GB" sz="1200" dirty="0">
                <a:latin typeface="Palatino Linotype" panose="02040502050505030304" pitchFamily="18" charset="0"/>
              </a:rPr>
              <a:t>“A tractable approach to coverage and rate in cellular </a:t>
            </a:r>
            <a:r>
              <a:rPr lang="en-GB" sz="1200" dirty="0" smtClean="0">
                <a:latin typeface="Palatino Linotype" panose="02040502050505030304" pitchFamily="18" charset="0"/>
              </a:rPr>
              <a:t>networks,” </a:t>
            </a:r>
            <a:r>
              <a:rPr lang="en-GB" sz="1200" dirty="0">
                <a:latin typeface="Palatino Linotype" panose="02040502050505030304" pitchFamily="18" charset="0"/>
              </a:rPr>
              <a:t>2011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7229" y="3351875"/>
            <a:ext cx="1146600" cy="3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1767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TOSHIBA07">
  <a:themeElements>
    <a:clrScheme name="">
      <a:dk1>
        <a:srgbClr val="000000"/>
      </a:dk1>
      <a:lt1>
        <a:srgbClr val="FFFFFF"/>
      </a:lt1>
      <a:dk2>
        <a:srgbClr val="339933"/>
      </a:dk2>
      <a:lt2>
        <a:srgbClr val="66CCCC"/>
      </a:lt2>
      <a:accent1>
        <a:srgbClr val="FF0000"/>
      </a:accent1>
      <a:accent2>
        <a:srgbClr val="999999"/>
      </a:accent2>
      <a:accent3>
        <a:srgbClr val="FFFFFF"/>
      </a:accent3>
      <a:accent4>
        <a:srgbClr val="000000"/>
      </a:accent4>
      <a:accent5>
        <a:srgbClr val="FFAAAA"/>
      </a:accent5>
      <a:accent6>
        <a:srgbClr val="8A8A8A"/>
      </a:accent6>
      <a:hlink>
        <a:srgbClr val="006666"/>
      </a:hlink>
      <a:folHlink>
        <a:srgbClr val="990000"/>
      </a:folHlink>
    </a:clrScheme>
    <a:fontScheme name="Toshiba PowerPoint">
      <a:majorFont>
        <a:latin typeface="Arial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9999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ctr" defTabSz="96837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Toshiba PowerPoi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PowerPoi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PowerPoi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TOSHIBA07</Template>
  <TotalTime>8188</TotalTime>
  <Words>720</Words>
  <Application>Microsoft Office PowerPoint</Application>
  <PresentationFormat>On-screen Show (4:3)</PresentationFormat>
  <Paragraphs>143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Meiryo UI</vt:lpstr>
      <vt:lpstr>ＭＳ Ｐゴシック</vt:lpstr>
      <vt:lpstr>MS PMincho</vt:lpstr>
      <vt:lpstr>Arial</vt:lpstr>
      <vt:lpstr>Arial Black</vt:lpstr>
      <vt:lpstr>Helvetica</vt:lpstr>
      <vt:lpstr>HGP創英角ｺﾞｼｯｸUB</vt:lpstr>
      <vt:lpstr>NimbusRomNo9L-Regu</vt:lpstr>
      <vt:lpstr>Palatino Linotype</vt:lpstr>
      <vt:lpstr>Times New Roman</vt:lpstr>
      <vt:lpstr>TOSHIBA07</vt:lpstr>
      <vt:lpstr>Location, location, location Border effects in interference limited ad hoc networks</vt:lpstr>
      <vt:lpstr>Motivation</vt:lpstr>
      <vt:lpstr>Motivation for Theoretical approach</vt:lpstr>
      <vt:lpstr>Motivation &amp; Contributions</vt:lpstr>
      <vt:lpstr>Motivation &amp; Contributions</vt:lpstr>
      <vt:lpstr>Motivation &amp; Contributions</vt:lpstr>
      <vt:lpstr>Model definitions</vt:lpstr>
      <vt:lpstr>Model definitions</vt:lpstr>
      <vt:lpstr>Coverage - standard approach</vt:lpstr>
      <vt:lpstr>Coverage - infinite Nets</vt:lpstr>
      <vt:lpstr>Coverage - infinite Nets</vt:lpstr>
      <vt:lpstr>Coverage - from infinite to finite Nets</vt:lpstr>
      <vt:lpstr>Coverage - from infinite to finite Nets</vt:lpstr>
      <vt:lpstr>Coverage - from infinite to finite Nets</vt:lpstr>
      <vt:lpstr>Coverage - from infinite to finite Nets</vt:lpstr>
      <vt:lpstr>Capacity - from infinite to finite Nets</vt:lpstr>
      <vt:lpstr>Spatial density of successful transmissions</vt:lpstr>
      <vt:lpstr>Discussion and Summary</vt:lpstr>
      <vt:lpstr>Motivation &amp; Contributions</vt:lpstr>
      <vt:lpstr>PowerPoint Presentation</vt:lpstr>
    </vt:vector>
  </TitlesOfParts>
  <Company>Toshiba TREL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K-hop Localization in dense sensor networks</dc:title>
  <dc:creator>orestis</dc:creator>
  <dc:description>1.4 - RJH - set up the disclosure box to confidential by default as people are still failing to update this properly; also added a "sticky-note" on the front so it's in their face.
1.3 - RJH - changed to "confidential" by default as people forget to change the footer
1.2 - RJH - Information Security changes
1.1 - RJH - Office 2007 POTX version (November 2007)
1.0 - Toshiba - Original version for Office XP</dc:description>
  <cp:lastModifiedBy>Orestis Georgiou</cp:lastModifiedBy>
  <cp:revision>579</cp:revision>
  <dcterms:created xsi:type="dcterms:W3CDTF">2011-05-27T13:43:38Z</dcterms:created>
  <dcterms:modified xsi:type="dcterms:W3CDTF">2015-09-23T16:14:21Z</dcterms:modified>
</cp:coreProperties>
</file>