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66"/>
  </p:notesMasterIdLst>
  <p:handoutMasterIdLst>
    <p:handoutMasterId r:id="rId67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5" r:id="rId20"/>
    <p:sldId id="276" r:id="rId21"/>
    <p:sldId id="277" r:id="rId22"/>
    <p:sldId id="303" r:id="rId23"/>
    <p:sldId id="278" r:id="rId24"/>
    <p:sldId id="279" r:id="rId25"/>
    <p:sldId id="281" r:id="rId26"/>
    <p:sldId id="309" r:id="rId27"/>
    <p:sldId id="310" r:id="rId28"/>
    <p:sldId id="312" r:id="rId29"/>
    <p:sldId id="313" r:id="rId30"/>
    <p:sldId id="314" r:id="rId31"/>
    <p:sldId id="283" r:id="rId32"/>
    <p:sldId id="287" r:id="rId33"/>
    <p:sldId id="316" r:id="rId34"/>
    <p:sldId id="317" r:id="rId35"/>
    <p:sldId id="318" r:id="rId36"/>
    <p:sldId id="315" r:id="rId37"/>
    <p:sldId id="289" r:id="rId38"/>
    <p:sldId id="319" r:id="rId39"/>
    <p:sldId id="320" r:id="rId40"/>
    <p:sldId id="334" r:id="rId41"/>
    <p:sldId id="290" r:id="rId42"/>
    <p:sldId id="321" r:id="rId43"/>
    <p:sldId id="322" r:id="rId44"/>
    <p:sldId id="323" r:id="rId45"/>
    <p:sldId id="324" r:id="rId46"/>
    <p:sldId id="325" r:id="rId47"/>
    <p:sldId id="326" r:id="rId48"/>
    <p:sldId id="327" r:id="rId49"/>
    <p:sldId id="328" r:id="rId50"/>
    <p:sldId id="329" r:id="rId51"/>
    <p:sldId id="330" r:id="rId52"/>
    <p:sldId id="291" r:id="rId53"/>
    <p:sldId id="298" r:id="rId54"/>
    <p:sldId id="299" r:id="rId55"/>
    <p:sldId id="306" r:id="rId56"/>
    <p:sldId id="331" r:id="rId57"/>
    <p:sldId id="332" r:id="rId58"/>
    <p:sldId id="333" r:id="rId59"/>
    <p:sldId id="282" r:id="rId60"/>
    <p:sldId id="307" r:id="rId61"/>
    <p:sldId id="308" r:id="rId62"/>
    <p:sldId id="301" r:id="rId63"/>
    <p:sldId id="302" r:id="rId64"/>
    <p:sldId id="300" r:id="rId6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 Berthouze" initials="LB" lastIdx="0" clrIdx="0">
    <p:extLst/>
  </p:cmAuthor>
  <p:cmAuthor id="2" name="Luc Berthouze" initials="LB [2]" lastIdx="1" clrIdx="1">
    <p:extLst/>
  </p:cmAuthor>
  <p:cmAuthor id="3" name="Luc Berthouze" initials="LB [3]" lastIdx="1" clrIdx="2">
    <p:extLst/>
  </p:cmAuthor>
  <p:cmAuthor id="4" name="Luc Berthouze" initials="LB [4]" lastIdx="1" clrIdx="3">
    <p:extLst/>
  </p:cmAuthor>
  <p:cmAuthor id="5" name="Luc Berthouze" initials="LB [5]" lastIdx="1" clrIdx="4">
    <p:extLst/>
  </p:cmAuthor>
  <p:cmAuthor id="6" name="Luc Berthouze" initials="LB [6]" lastIdx="1" clrIdx="5">
    <p:extLst/>
  </p:cmAuthor>
  <p:cmAuthor id="7" name="Luc Berthouze" initials="LB [7]" lastIdx="1" clrIdx="6">
    <p:extLst/>
  </p:cmAuthor>
  <p:cmAuthor id="8" name="Luc Berthouze" initials="LB [8]" lastIdx="1" clrIdx="7">
    <p:extLst/>
  </p:cmAuthor>
  <p:cmAuthor id="9" name="Luc Berthouze" initials="LB [9]" lastIdx="1" clrIdx="8">
    <p:extLst/>
  </p:cmAuthor>
  <p:cmAuthor id="10" name="Luc Berthouze" initials="LB [10]" lastIdx="1" clrIdx="9">
    <p:extLst/>
  </p:cmAuthor>
  <p:cmAuthor id="11" name="Luc Berthouze" initials="LB [11]" lastIdx="1" clrIdx="10">
    <p:extLst/>
  </p:cmAuthor>
  <p:cmAuthor id="12" name="Luc Berthouze" initials="LB [12]" lastIdx="1" clrIdx="11">
    <p:extLst/>
  </p:cmAuthor>
  <p:cmAuthor id="13" name="Luc Berthouze" initials="LB [13]" lastIdx="3" clrIdx="12">
    <p:extLst/>
  </p:cmAuthor>
  <p:cmAuthor id="14" name="Luc Berthouze" initials="LB [14]" lastIdx="3" clrIdx="13">
    <p:extLst/>
  </p:cmAuthor>
  <p:cmAuthor id="15" name="Luc Berthouze" initials="LB [15]" lastIdx="1" clrIdx="14">
    <p:extLst/>
  </p:cmAuthor>
  <p:cmAuthor id="16" name="Luc Berthouze" initials="LB [16]" lastIdx="1" clrIdx="15">
    <p:extLst/>
  </p:cmAuthor>
  <p:cmAuthor id="17" name="Luc Berthouze" initials="LB [17]" lastIdx="1" clrIdx="16">
    <p:extLst/>
  </p:cmAuthor>
  <p:cmAuthor id="18" name="Luc Berthouze" initials="LB [18]" lastIdx="1" clrIdx="17">
    <p:extLst/>
  </p:cmAuthor>
  <p:cmAuthor id="19" name="Luc Berthouze" initials="LB [19]" lastIdx="1" clrIdx="18">
    <p:extLst/>
  </p:cmAuthor>
  <p:cmAuthor id="20" name="Luc Berthouze" initials="LB [20]" lastIdx="1" clrIdx="19">
    <p:extLst/>
  </p:cmAuthor>
  <p:cmAuthor id="21" name="Luc Berthouze" initials="LB [21]" lastIdx="1" clrIdx="20">
    <p:extLst/>
  </p:cmAuthor>
  <p:cmAuthor id="22" name="Luc Berthouze" initials="LB [22]" lastIdx="1" clrIdx="21">
    <p:extLst/>
  </p:cmAuthor>
  <p:cmAuthor id="23" name="Luc Berthouze" initials="LB [23]" lastIdx="1" clrIdx="22">
    <p:extLst/>
  </p:cmAuthor>
  <p:cmAuthor id="24" name="Luc Berthouze" initials="LB [24]" lastIdx="1" clrIdx="23">
    <p:extLst/>
  </p:cmAuthor>
  <p:cmAuthor id="25" name="Luc Berthouze" initials="LB [25]" lastIdx="1" clrIdx="24">
    <p:extLst/>
  </p:cmAuthor>
  <p:cmAuthor id="26" name="Luc Berthouze" initials="LB [26]" lastIdx="1" clrIdx="25">
    <p:extLst/>
  </p:cmAuthor>
  <p:cmAuthor id="27" name="Luc Berthouze" initials="LB [27]" lastIdx="1" clrIdx="26">
    <p:extLst/>
  </p:cmAuthor>
  <p:cmAuthor id="28" name="Luc Berthouze" initials="LB [28]" lastIdx="1" clrIdx="27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FFDF"/>
    <a:srgbClr val="92B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/>
    <p:restoredTop sz="83574" autoAdjust="0"/>
  </p:normalViewPr>
  <p:slideViewPr>
    <p:cSldViewPr snapToGrid="0" snapToObjects="1">
      <p:cViewPr>
        <p:scale>
          <a:sx n="89" d="100"/>
          <a:sy n="89" d="100"/>
        </p:scale>
        <p:origin x="1696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04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handoutMaster" Target="handoutMasters/handoutMaster1.xml"/><Relationship Id="rId68" Type="http://schemas.openxmlformats.org/officeDocument/2006/relationships/commentAuthors" Target="commentAuthors.xml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569BF-92E0-0B42-9E8F-674DBD2212E4}" type="datetimeFigureOut">
              <a:rPr lang="en-US" smtClean="0"/>
              <a:t>9/8/17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B03C8-5ECB-F846-8C70-77090EF78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812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0AC06-9F14-1C46-A9AB-F60F33E4EAA9}" type="datetimeFigureOut">
              <a:rPr lang="en-US" smtClean="0"/>
              <a:t>9/8/17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25E51-4982-1944-B2AB-FB9CCD936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96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25E51-4982-1944-B2AB-FB9CCD936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92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25E51-4982-1944-B2AB-FB9CCD93608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6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25E51-4982-1944-B2AB-FB9CCD93608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51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25E51-4982-1944-B2AB-FB9CCD93608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25E51-4982-1944-B2AB-FB9CCD93608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43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25E51-4982-1944-B2AB-FB9CCD93608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06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25E51-4982-1944-B2AB-FB9CCD93608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64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25E51-4982-1944-B2AB-FB9CCD93608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883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25E51-4982-1944-B2AB-FB9CCD93608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883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25E51-4982-1944-B2AB-FB9CCD936081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965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25E51-4982-1944-B2AB-FB9CCD936081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96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25E51-4982-1944-B2AB-FB9CCD9360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304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25E51-4982-1944-B2AB-FB9CCD936081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965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25E51-4982-1944-B2AB-FB9CCD936081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513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25E51-4982-1944-B2AB-FB9CCD936081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40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25E51-4982-1944-B2AB-FB9CCD93608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08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25E51-4982-1944-B2AB-FB9CCD93608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46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25E51-4982-1944-B2AB-FB9CCD93608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20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25E51-4982-1944-B2AB-FB9CCD93608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30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25E51-4982-1944-B2AB-FB9CCD93608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89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25E51-4982-1944-B2AB-FB9CCD93608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11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25E51-4982-1944-B2AB-FB9CCD93608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95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D37E-9656-3040-93B3-5F8AE7BBB10E}" type="datetime1">
              <a:rPr lang="en-GB" smtClean="0"/>
              <a:t>08/09/2017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4F934CA-4B20-3640-89D3-829DC0701A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AEE29-2127-5D40-B913-AF2E34B90ED9}" type="datetime1">
              <a:rPr lang="en-GB" smtClean="0"/>
              <a:t>08/09/2017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F383-ED40-444A-BBC3-ED9FCD480570}" type="datetime1">
              <a:rPr lang="en-GB" smtClean="0"/>
              <a:t>08/09/2017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C851-0245-6846-9B3C-724C0DBE3EE5}" type="datetime1">
              <a:rPr lang="en-GB" smtClean="0"/>
              <a:t>08/09/2017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258E-3887-D245-BB62-085B29C9E9B7}" type="datetime1">
              <a:rPr lang="en-GB" smtClean="0"/>
              <a:t>08/09/2017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CD10-06AF-F740-A016-A6A01EE0FECD}" type="datetime1">
              <a:rPr lang="en-GB" smtClean="0"/>
              <a:t>08/09/2017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1C55-1FEB-ED42-A94A-554BF47CF177}" type="datetime1">
              <a:rPr lang="en-GB" smtClean="0"/>
              <a:t>08/09/2017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BFEB-7447-1D40-A148-2A1AEC041AB6}" type="datetime1">
              <a:rPr lang="en-GB" smtClean="0"/>
              <a:t>08/09/2017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768F-42C9-DB4C-B568-208A19E57A8D}" type="datetime1">
              <a:rPr lang="en-GB" smtClean="0"/>
              <a:t>08/09/2017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F68E-15CC-304F-8A33-0DC1EB580A36}" type="datetime1">
              <a:rPr lang="en-GB" smtClean="0"/>
              <a:t>08/09/2017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0F74-95A4-9C49-911D-7316A3915B31}" type="datetime1">
              <a:rPr lang="en-GB" smtClean="0"/>
              <a:t>08/09/2017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4F934CA-4B20-3640-89D3-829DC0701A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5646136-A0A0-A448-8008-803914228C51}" type="datetime1">
              <a:rPr lang="en-GB" smtClean="0"/>
              <a:t>08/09/2017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4F934CA-4B20-3640-89D3-829DC0701A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6" Type="http://schemas.openxmlformats.org/officeDocument/2006/relationships/image" Target="../media/image38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7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Inference and topological tracking of COMPUTER network TOPOLOGY from sparse time series*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889" y="4210754"/>
            <a:ext cx="6688667" cy="2322689"/>
          </a:xfrm>
        </p:spPr>
        <p:txBody>
          <a:bodyPr>
            <a:no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A. </a:t>
            </a:r>
            <a:r>
              <a:rPr lang="en-US" sz="1400" dirty="0">
                <a:solidFill>
                  <a:srgbClr val="000000"/>
                </a:solidFill>
              </a:rPr>
              <a:t>Messager</a:t>
            </a:r>
            <a:r>
              <a:rPr lang="en-US" sz="1400" baseline="30000" dirty="0">
                <a:solidFill>
                  <a:srgbClr val="000000"/>
                </a:solidFill>
              </a:rPr>
              <a:t>1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smtClean="0">
                <a:solidFill>
                  <a:srgbClr val="000000"/>
                </a:solidFill>
              </a:rPr>
              <a:t>I. </a:t>
            </a:r>
            <a:r>
              <a:rPr lang="en-US" sz="1400" dirty="0">
                <a:solidFill>
                  <a:srgbClr val="000000"/>
                </a:solidFill>
              </a:rPr>
              <a:t>Z. </a:t>
            </a:r>
            <a:r>
              <a:rPr lang="en-US" sz="1400" dirty="0" smtClean="0">
                <a:solidFill>
                  <a:srgbClr val="000000"/>
                </a:solidFill>
              </a:rPr>
              <a:t>Kiss</a:t>
            </a:r>
            <a:r>
              <a:rPr lang="en-US" sz="1400" baseline="30000" dirty="0" smtClean="0">
                <a:solidFill>
                  <a:srgbClr val="000000"/>
                </a:solidFill>
              </a:rPr>
              <a:t>1</a:t>
            </a:r>
            <a:r>
              <a:rPr lang="en-US" sz="1400" dirty="0" smtClean="0">
                <a:solidFill>
                  <a:srgbClr val="000000"/>
                </a:solidFill>
              </a:rPr>
              <a:t>, R. Harper</a:t>
            </a:r>
            <a:r>
              <a:rPr lang="en-US" sz="1400" baseline="30000" dirty="0" smtClean="0">
                <a:solidFill>
                  <a:srgbClr val="000000"/>
                </a:solidFill>
              </a:rPr>
              <a:t>2</a:t>
            </a:r>
            <a:r>
              <a:rPr lang="en-US" sz="1400" dirty="0" smtClean="0">
                <a:solidFill>
                  <a:srgbClr val="000000"/>
                </a:solidFill>
              </a:rPr>
              <a:t>, P. Tee</a:t>
            </a:r>
            <a:r>
              <a:rPr lang="en-US" sz="1400" baseline="30000" dirty="0">
                <a:solidFill>
                  <a:srgbClr val="000000"/>
                </a:solidFill>
              </a:rPr>
              <a:t>2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and </a:t>
            </a:r>
            <a:r>
              <a:rPr lang="en-US" sz="1400" dirty="0" smtClean="0">
                <a:solidFill>
                  <a:srgbClr val="000000"/>
                </a:solidFill>
              </a:rPr>
              <a:t>L. Berthouze</a:t>
            </a:r>
            <a:r>
              <a:rPr lang="en-US" sz="1400" baseline="30000" dirty="0" smtClean="0">
                <a:solidFill>
                  <a:srgbClr val="000000"/>
                </a:solidFill>
              </a:rPr>
              <a:t>1</a:t>
            </a:r>
            <a:endParaRPr lang="en-US" sz="1400" dirty="0">
              <a:solidFill>
                <a:srgbClr val="000000"/>
              </a:solidFill>
            </a:endParaRPr>
          </a:p>
          <a:p>
            <a:r>
              <a:rPr lang="en-US" sz="14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sz="1400" baseline="30000" dirty="0">
                <a:solidFill>
                  <a:srgbClr val="000000"/>
                </a:solidFill>
              </a:rPr>
              <a:t>1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Sussex University</a:t>
            </a:r>
          </a:p>
          <a:p>
            <a:r>
              <a:rPr lang="en-US" sz="1400" baseline="30000" dirty="0">
                <a:solidFill>
                  <a:srgbClr val="000000"/>
                </a:solidFill>
              </a:rPr>
              <a:t>2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Moogsoft </a:t>
            </a:r>
            <a:r>
              <a:rPr lang="en-US" sz="1400" dirty="0" smtClean="0">
                <a:solidFill>
                  <a:srgbClr val="000000"/>
                </a:solidFill>
              </a:rPr>
              <a:t>Ltd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*</a:t>
            </a:r>
            <a:r>
              <a:rPr lang="en-US" sz="1400" dirty="0">
                <a:solidFill>
                  <a:schemeClr val="tx1"/>
                </a:solidFill>
              </a:rPr>
              <a:t>This work is supported by Moogsoft Inc. and describes patented features </a:t>
            </a:r>
            <a:r>
              <a:rPr lang="en-US" sz="1400" dirty="0" smtClean="0">
                <a:solidFill>
                  <a:schemeClr val="tx1"/>
                </a:solidFill>
              </a:rPr>
              <a:t>of its product.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9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Example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09212" y="5964079"/>
            <a:ext cx="15005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 = 9</a:t>
            </a:r>
            <a:endParaRPr lang="en-US" sz="3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51483" y="1876778"/>
            <a:ext cx="705556" cy="7055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3613035" y="1876778"/>
            <a:ext cx="705556" cy="7055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736684" y="1876778"/>
            <a:ext cx="705556" cy="7055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1942231" y="5258523"/>
            <a:ext cx="705556" cy="7055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4952239" y="5226235"/>
            <a:ext cx="705556" cy="7055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8042264" y="5184817"/>
            <a:ext cx="705556" cy="70555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10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611576" y="2393359"/>
            <a:ext cx="8136244" cy="2932754"/>
            <a:chOff x="611576" y="2393359"/>
            <a:chExt cx="8136244" cy="293275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576" y="2733533"/>
              <a:ext cx="866415" cy="47652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5425" y="2719727"/>
              <a:ext cx="866415" cy="47652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9781" y="4763513"/>
              <a:ext cx="866415" cy="476528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5435" y="4749707"/>
              <a:ext cx="866415" cy="47652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5825" y="2733533"/>
              <a:ext cx="866415" cy="47652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81405" y="4708289"/>
              <a:ext cx="866415" cy="476528"/>
            </a:xfrm>
            <a:prstGeom prst="rect">
              <a:avLst/>
            </a:prstGeom>
          </p:spPr>
        </p:pic>
        <p:cxnSp>
          <p:nvCxnSpPr>
            <p:cNvPr id="44" name="Straight Connector 43"/>
            <p:cNvCxnSpPr/>
            <p:nvPr/>
          </p:nvCxnSpPr>
          <p:spPr>
            <a:xfrm>
              <a:off x="4319829" y="2983109"/>
              <a:ext cx="3691157" cy="1780404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2457427" y="2983109"/>
              <a:ext cx="1315465" cy="1893532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2457427" y="4127273"/>
              <a:ext cx="2834677" cy="749368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292104" y="4127273"/>
              <a:ext cx="2871282" cy="749368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2776196" y="3469919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154980" y="4127273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657795" y="3196255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2609827" y="4876641"/>
              <a:ext cx="2682277" cy="0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3725088" y="4802893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1304667" y="2886777"/>
              <a:ext cx="2309607" cy="0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2358419" y="2393359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3614274" y="1867310"/>
            <a:ext cx="705555" cy="70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50"/>
    </mc:Choice>
    <mc:Fallback xmlns="">
      <p:transition xmlns:p14="http://schemas.microsoft.com/office/powerpoint/2010/main" spd="slow" advClick="0" advTm="75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Example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09212" y="5964079"/>
            <a:ext cx="15005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 = 10</a:t>
            </a:r>
            <a:endParaRPr lang="en-US" sz="3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51483" y="1876778"/>
            <a:ext cx="705556" cy="7055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3613035" y="1876778"/>
            <a:ext cx="705556" cy="7055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736684" y="1876778"/>
            <a:ext cx="705556" cy="7055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1942231" y="5258523"/>
            <a:ext cx="705556" cy="7055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4952239" y="5226235"/>
            <a:ext cx="705556" cy="7055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8042264" y="5184817"/>
            <a:ext cx="705556" cy="7055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3614274" y="1867310"/>
            <a:ext cx="705555" cy="70555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6736685" y="1876778"/>
            <a:ext cx="705555" cy="70555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11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11576" y="2363557"/>
            <a:ext cx="8136244" cy="2962556"/>
            <a:chOff x="611576" y="2363557"/>
            <a:chExt cx="8136244" cy="2962556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576" y="2733533"/>
              <a:ext cx="866415" cy="47652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5425" y="2719727"/>
              <a:ext cx="866415" cy="47652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9781" y="4763513"/>
              <a:ext cx="866415" cy="476528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5435" y="4749707"/>
              <a:ext cx="866415" cy="476528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5825" y="2733533"/>
              <a:ext cx="866415" cy="47652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81405" y="4708289"/>
              <a:ext cx="866415" cy="476528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>
            <a:xfrm>
              <a:off x="4319829" y="2983109"/>
              <a:ext cx="3691157" cy="1780404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2457427" y="2983109"/>
              <a:ext cx="1315465" cy="1893532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2457427" y="4127273"/>
              <a:ext cx="2834677" cy="749368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5292104" y="4127273"/>
              <a:ext cx="2871282" cy="749368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2776196" y="3469919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154980" y="4127273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657795" y="3196255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2609827" y="4876641"/>
              <a:ext cx="2682277" cy="0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3725088" y="4802893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1304667" y="2886777"/>
              <a:ext cx="2309607" cy="0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2358419" y="2393359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4316656" y="2886777"/>
              <a:ext cx="2259169" cy="0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5396848" y="2363557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90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50"/>
    </mc:Choice>
    <mc:Fallback xmlns="">
      <p:transition xmlns:p14="http://schemas.microsoft.com/office/powerpoint/2010/main" spd="slow" advClick="0" advTm="75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Example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09212" y="5964079"/>
            <a:ext cx="15005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 = 11</a:t>
            </a:r>
            <a:endParaRPr lang="en-US" sz="3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51483" y="1876778"/>
            <a:ext cx="705556" cy="7055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3613035" y="1876778"/>
            <a:ext cx="705556" cy="7055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736684" y="1876778"/>
            <a:ext cx="705556" cy="7055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1942231" y="5258523"/>
            <a:ext cx="705556" cy="7055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4952239" y="5226235"/>
            <a:ext cx="705556" cy="7055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8042264" y="5184817"/>
            <a:ext cx="705556" cy="70555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12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611576" y="2363557"/>
            <a:ext cx="8136244" cy="2962556"/>
            <a:chOff x="611576" y="2363557"/>
            <a:chExt cx="8136244" cy="296255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576" y="2733533"/>
              <a:ext cx="866415" cy="47652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5425" y="2719727"/>
              <a:ext cx="866415" cy="476528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9781" y="4763513"/>
              <a:ext cx="866415" cy="47652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5435" y="4749707"/>
              <a:ext cx="866415" cy="47652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5825" y="2733533"/>
              <a:ext cx="866415" cy="476528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81405" y="4708289"/>
              <a:ext cx="866415" cy="476528"/>
            </a:xfrm>
            <a:prstGeom prst="rect">
              <a:avLst/>
            </a:prstGeom>
          </p:spPr>
        </p:pic>
        <p:cxnSp>
          <p:nvCxnSpPr>
            <p:cNvPr id="32" name="Straight Connector 31"/>
            <p:cNvCxnSpPr/>
            <p:nvPr/>
          </p:nvCxnSpPr>
          <p:spPr>
            <a:xfrm>
              <a:off x="4319829" y="2983109"/>
              <a:ext cx="3691157" cy="1780404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2457427" y="2983109"/>
              <a:ext cx="1315465" cy="1893532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2457427" y="4127273"/>
              <a:ext cx="2834677" cy="749368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292104" y="4127273"/>
              <a:ext cx="2871282" cy="749368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776196" y="3469919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154980" y="4127273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657795" y="3196255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2609827" y="4876641"/>
              <a:ext cx="2682277" cy="0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3725088" y="4802893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1304667" y="2886777"/>
              <a:ext cx="2309607" cy="0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2358419" y="2393359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4316656" y="2886777"/>
              <a:ext cx="2259169" cy="0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5396848" y="2363557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90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50"/>
    </mc:Choice>
    <mc:Fallback xmlns="">
      <p:transition xmlns:p14="http://schemas.microsoft.com/office/powerpoint/2010/main" spd="slow" advClick="0" advTm="75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Example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09212" y="5964079"/>
            <a:ext cx="15005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 = 12</a:t>
            </a:r>
            <a:endParaRPr lang="en-US" sz="3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51483" y="1876778"/>
            <a:ext cx="705556" cy="7055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3613035" y="1876778"/>
            <a:ext cx="705556" cy="7055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736684" y="1876778"/>
            <a:ext cx="705556" cy="7055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1942231" y="5258523"/>
            <a:ext cx="705556" cy="7055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4952239" y="5226235"/>
            <a:ext cx="705556" cy="7055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8042264" y="5184817"/>
            <a:ext cx="705556" cy="70555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13</a:t>
            </a:fld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611576" y="2363557"/>
            <a:ext cx="8136244" cy="2962556"/>
            <a:chOff x="611576" y="2363557"/>
            <a:chExt cx="8136244" cy="2962556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576" y="2733533"/>
              <a:ext cx="866415" cy="476528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5425" y="2719727"/>
              <a:ext cx="866415" cy="476528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9781" y="4763513"/>
              <a:ext cx="866415" cy="476528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5435" y="4749707"/>
              <a:ext cx="866415" cy="476528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5825" y="2733533"/>
              <a:ext cx="866415" cy="47652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81405" y="4708289"/>
              <a:ext cx="866415" cy="476528"/>
            </a:xfrm>
            <a:prstGeom prst="rect">
              <a:avLst/>
            </a:prstGeom>
          </p:spPr>
        </p:pic>
        <p:cxnSp>
          <p:nvCxnSpPr>
            <p:cNvPr id="45" name="Straight Connector 44"/>
            <p:cNvCxnSpPr/>
            <p:nvPr/>
          </p:nvCxnSpPr>
          <p:spPr>
            <a:xfrm>
              <a:off x="4319829" y="2983109"/>
              <a:ext cx="3691157" cy="1780404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2457427" y="2983109"/>
              <a:ext cx="1315465" cy="1893532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2457427" y="4127273"/>
              <a:ext cx="2834677" cy="749368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292104" y="4127273"/>
              <a:ext cx="2871282" cy="749368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2776196" y="3469919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154980" y="4127273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657795" y="3196255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2609827" y="4876641"/>
              <a:ext cx="2682277" cy="0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3725088" y="4802893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304667" y="2886777"/>
              <a:ext cx="2309607" cy="0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2358419" y="2393359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4316656" y="2886777"/>
              <a:ext cx="2259169" cy="0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5396848" y="2363557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90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50"/>
    </mc:Choice>
    <mc:Fallback xmlns="">
      <p:transition xmlns:p14="http://schemas.microsoft.com/office/powerpoint/2010/main" spd="slow" advClick="0" advTm="75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Example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09212" y="5964079"/>
            <a:ext cx="15005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 = 13</a:t>
            </a:r>
            <a:endParaRPr lang="en-US" sz="3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51483" y="1876778"/>
            <a:ext cx="705556" cy="7055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3613035" y="1876778"/>
            <a:ext cx="705556" cy="7055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736684" y="1876778"/>
            <a:ext cx="705556" cy="7055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1942231" y="5258523"/>
            <a:ext cx="705556" cy="7055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4952239" y="5226235"/>
            <a:ext cx="705556" cy="7055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8042264" y="5184817"/>
            <a:ext cx="705556" cy="7055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6736685" y="1876778"/>
            <a:ext cx="705555" cy="70555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14</a:t>
            </a:fld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611576" y="2363557"/>
            <a:ext cx="8136244" cy="2962556"/>
            <a:chOff x="611576" y="2363557"/>
            <a:chExt cx="8136244" cy="2962556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576" y="2733533"/>
              <a:ext cx="866415" cy="476528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5425" y="2719727"/>
              <a:ext cx="866415" cy="476528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9781" y="4763513"/>
              <a:ext cx="866415" cy="476528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5435" y="4749707"/>
              <a:ext cx="866415" cy="47652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5825" y="2733533"/>
              <a:ext cx="866415" cy="476528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81405" y="4708289"/>
              <a:ext cx="866415" cy="476528"/>
            </a:xfrm>
            <a:prstGeom prst="rect">
              <a:avLst/>
            </a:prstGeom>
          </p:spPr>
        </p:pic>
        <p:cxnSp>
          <p:nvCxnSpPr>
            <p:cNvPr id="46" name="Straight Connector 45"/>
            <p:cNvCxnSpPr/>
            <p:nvPr/>
          </p:nvCxnSpPr>
          <p:spPr>
            <a:xfrm>
              <a:off x="4319829" y="2983109"/>
              <a:ext cx="3691157" cy="1780404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2457427" y="2983109"/>
              <a:ext cx="1315465" cy="1893532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2457427" y="4127273"/>
              <a:ext cx="2834677" cy="749368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292104" y="4127273"/>
              <a:ext cx="2871282" cy="749368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2776196" y="3469919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154980" y="4127273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657795" y="3196255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2609827" y="4876641"/>
              <a:ext cx="2682277" cy="0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3725088" y="4802893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1304667" y="2886777"/>
              <a:ext cx="2309607" cy="0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2358419" y="2393359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4316656" y="2886777"/>
              <a:ext cx="2259169" cy="0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5396848" y="2363557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90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50"/>
    </mc:Choice>
    <mc:Fallback xmlns="">
      <p:transition xmlns:p14="http://schemas.microsoft.com/office/powerpoint/2010/main" spd="slow" advClick="0" advTm="75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Example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09212" y="5964079"/>
            <a:ext cx="15005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 = 14</a:t>
            </a:r>
            <a:endParaRPr lang="en-US" sz="3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51483" y="1876778"/>
            <a:ext cx="705556" cy="7055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3613035" y="1876778"/>
            <a:ext cx="705556" cy="7055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736684" y="1876778"/>
            <a:ext cx="705556" cy="7055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1942231" y="5258523"/>
            <a:ext cx="705556" cy="7055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4952239" y="5226235"/>
            <a:ext cx="705556" cy="7055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8042264" y="5184817"/>
            <a:ext cx="705556" cy="70555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15</a:t>
            </a:fld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611576" y="2363557"/>
            <a:ext cx="8136244" cy="2962556"/>
            <a:chOff x="611576" y="2363557"/>
            <a:chExt cx="8136244" cy="2962556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576" y="2733533"/>
              <a:ext cx="866415" cy="476528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5425" y="2719727"/>
              <a:ext cx="866415" cy="476528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9781" y="4763513"/>
              <a:ext cx="866415" cy="476528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5435" y="4749707"/>
              <a:ext cx="866415" cy="476528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5825" y="2733533"/>
              <a:ext cx="866415" cy="47652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81405" y="4708289"/>
              <a:ext cx="866415" cy="476528"/>
            </a:xfrm>
            <a:prstGeom prst="rect">
              <a:avLst/>
            </a:prstGeom>
          </p:spPr>
        </p:pic>
        <p:cxnSp>
          <p:nvCxnSpPr>
            <p:cNvPr id="45" name="Straight Connector 44"/>
            <p:cNvCxnSpPr/>
            <p:nvPr/>
          </p:nvCxnSpPr>
          <p:spPr>
            <a:xfrm>
              <a:off x="4319829" y="2983109"/>
              <a:ext cx="3691157" cy="1780404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2457427" y="2983109"/>
              <a:ext cx="1315465" cy="1893532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2457427" y="4127273"/>
              <a:ext cx="2834677" cy="749368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292104" y="4127273"/>
              <a:ext cx="2871282" cy="749368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2776196" y="3469919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154980" y="4127273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657795" y="3196255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2609827" y="4876641"/>
              <a:ext cx="2682277" cy="0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3725088" y="4802893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304667" y="2886777"/>
              <a:ext cx="2309607" cy="0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2358419" y="2393359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4316656" y="2886777"/>
              <a:ext cx="2259169" cy="0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5396848" y="2363557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90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50"/>
    </mc:Choice>
    <mc:Fallback xmlns="">
      <p:transition xmlns:p14="http://schemas.microsoft.com/office/powerpoint/2010/main" spd="slow" advClick="0" advTm="75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Example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09212" y="5964079"/>
            <a:ext cx="15005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 = 15</a:t>
            </a:r>
            <a:endParaRPr lang="en-US" sz="3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51483" y="1876778"/>
            <a:ext cx="705556" cy="7055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3613035" y="1876778"/>
            <a:ext cx="705556" cy="7055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736684" y="1876778"/>
            <a:ext cx="705556" cy="7055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1942231" y="5258523"/>
            <a:ext cx="705556" cy="7055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4952239" y="5226235"/>
            <a:ext cx="705556" cy="7055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8042264" y="5184817"/>
            <a:ext cx="705556" cy="70555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16</a:t>
            </a:fld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3614274" y="1881598"/>
            <a:ext cx="705555" cy="705555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611576" y="2363557"/>
            <a:ext cx="8136244" cy="2962556"/>
            <a:chOff x="611576" y="2363557"/>
            <a:chExt cx="8136244" cy="2962556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576" y="2733533"/>
              <a:ext cx="866415" cy="476528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5425" y="2719727"/>
              <a:ext cx="866415" cy="476528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9781" y="4763513"/>
              <a:ext cx="866415" cy="476528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5435" y="4749707"/>
              <a:ext cx="866415" cy="47652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5825" y="2733533"/>
              <a:ext cx="866415" cy="476528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81405" y="4708289"/>
              <a:ext cx="866415" cy="476528"/>
            </a:xfrm>
            <a:prstGeom prst="rect">
              <a:avLst/>
            </a:prstGeom>
          </p:spPr>
        </p:pic>
        <p:cxnSp>
          <p:nvCxnSpPr>
            <p:cNvPr id="46" name="Straight Connector 45"/>
            <p:cNvCxnSpPr/>
            <p:nvPr/>
          </p:nvCxnSpPr>
          <p:spPr>
            <a:xfrm>
              <a:off x="4319829" y="2983109"/>
              <a:ext cx="3691157" cy="1780404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2457427" y="2983109"/>
              <a:ext cx="1315465" cy="1893532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2457427" y="4127273"/>
              <a:ext cx="2834677" cy="749368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292104" y="4127273"/>
              <a:ext cx="2871282" cy="749368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2776196" y="3469919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154980" y="4127273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657795" y="3196255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2609827" y="4876641"/>
              <a:ext cx="2682277" cy="0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3725088" y="4802893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1304667" y="2886777"/>
              <a:ext cx="2309607" cy="0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2358419" y="2393359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4316656" y="2886777"/>
              <a:ext cx="2259169" cy="0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5396848" y="2363557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90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50"/>
    </mc:Choice>
    <mc:Fallback xmlns="">
      <p:transition xmlns:p14="http://schemas.microsoft.com/office/powerpoint/2010/main" spd="slow" advClick="0" advTm="75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Example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09212" y="5964079"/>
            <a:ext cx="15005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 = 16</a:t>
            </a:r>
            <a:endParaRPr lang="en-US" sz="3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51483" y="1876778"/>
            <a:ext cx="705556" cy="7055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3613035" y="1876778"/>
            <a:ext cx="705556" cy="7055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736684" y="1876778"/>
            <a:ext cx="705556" cy="7055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1942231" y="5258523"/>
            <a:ext cx="705556" cy="7055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4952239" y="5226235"/>
            <a:ext cx="705556" cy="7055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8042264" y="5184817"/>
            <a:ext cx="705556" cy="70555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17</a:t>
            </a:fld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611576" y="2363557"/>
            <a:ext cx="8136244" cy="2962556"/>
            <a:chOff x="611576" y="2363557"/>
            <a:chExt cx="8136244" cy="2962556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576" y="2733533"/>
              <a:ext cx="866415" cy="476528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5425" y="2719727"/>
              <a:ext cx="866415" cy="476528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9781" y="4763513"/>
              <a:ext cx="866415" cy="476528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5435" y="4749707"/>
              <a:ext cx="866415" cy="476528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5825" y="2733533"/>
              <a:ext cx="866415" cy="47652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81405" y="4708289"/>
              <a:ext cx="866415" cy="476528"/>
            </a:xfrm>
            <a:prstGeom prst="rect">
              <a:avLst/>
            </a:prstGeom>
          </p:spPr>
        </p:pic>
        <p:cxnSp>
          <p:nvCxnSpPr>
            <p:cNvPr id="45" name="Straight Connector 44"/>
            <p:cNvCxnSpPr/>
            <p:nvPr/>
          </p:nvCxnSpPr>
          <p:spPr>
            <a:xfrm>
              <a:off x="4319829" y="2983109"/>
              <a:ext cx="3691157" cy="1780404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2457427" y="2983109"/>
              <a:ext cx="1315465" cy="1893532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2457427" y="4127273"/>
              <a:ext cx="2834677" cy="749368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292104" y="4127273"/>
              <a:ext cx="2871282" cy="749368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2776196" y="3469919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154980" y="4127273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657795" y="3196255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2609827" y="4876641"/>
              <a:ext cx="2682277" cy="0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3725088" y="4802893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304667" y="2886777"/>
              <a:ext cx="2309607" cy="0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2358419" y="2393359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4316656" y="2886777"/>
              <a:ext cx="2259169" cy="0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5396848" y="2363557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3614274" y="1876778"/>
            <a:ext cx="705555" cy="70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50"/>
    </mc:Choice>
    <mc:Fallback xmlns="">
      <p:transition xmlns:p14="http://schemas.microsoft.com/office/powerpoint/2010/main" spd="slow" advClick="0" advTm="75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Example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09212" y="5964079"/>
            <a:ext cx="15005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 = 17</a:t>
            </a:r>
            <a:endParaRPr lang="en-US" sz="3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51483" y="1876778"/>
            <a:ext cx="705556" cy="7055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3613035" y="1876778"/>
            <a:ext cx="705556" cy="7055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736684" y="1876778"/>
            <a:ext cx="705556" cy="7055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1942231" y="5258523"/>
            <a:ext cx="705556" cy="7055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4952239" y="5226235"/>
            <a:ext cx="705556" cy="7055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8042264" y="5184817"/>
            <a:ext cx="705556" cy="70555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6736685" y="1876778"/>
            <a:ext cx="705555" cy="70555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18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1576" y="2363557"/>
            <a:ext cx="8136244" cy="2962556"/>
            <a:chOff x="611576" y="2363557"/>
            <a:chExt cx="8136244" cy="2962556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576" y="2733533"/>
              <a:ext cx="866415" cy="476528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5425" y="2719727"/>
              <a:ext cx="866415" cy="476528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9781" y="4763513"/>
              <a:ext cx="866415" cy="47652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5435" y="4749707"/>
              <a:ext cx="866415" cy="476528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5825" y="2733533"/>
              <a:ext cx="866415" cy="47652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81405" y="4708289"/>
              <a:ext cx="866415" cy="476528"/>
            </a:xfrm>
            <a:prstGeom prst="rect">
              <a:avLst/>
            </a:prstGeom>
          </p:spPr>
        </p:pic>
        <p:cxnSp>
          <p:nvCxnSpPr>
            <p:cNvPr id="47" name="Straight Connector 46"/>
            <p:cNvCxnSpPr/>
            <p:nvPr/>
          </p:nvCxnSpPr>
          <p:spPr>
            <a:xfrm>
              <a:off x="4319829" y="2983109"/>
              <a:ext cx="3691157" cy="1780404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2457427" y="2983109"/>
              <a:ext cx="1315465" cy="1893532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2457427" y="4127273"/>
              <a:ext cx="2834677" cy="749368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292104" y="4127273"/>
              <a:ext cx="2871282" cy="749368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2776196" y="3469919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154980" y="4127273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657795" y="3196255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2609827" y="4876641"/>
              <a:ext cx="2682277" cy="0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3725088" y="4802893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304667" y="2886777"/>
              <a:ext cx="2309607" cy="0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2358419" y="2393359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4316656" y="2886777"/>
              <a:ext cx="2259169" cy="0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5318290" y="2363557"/>
              <a:ext cx="7637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90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50"/>
    </mc:Choice>
    <mc:Fallback xmlns="">
      <p:transition xmlns:p14="http://schemas.microsoft.com/office/powerpoint/2010/main" spd="slow" advClick="0" advTm="75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Example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09212" y="5964079"/>
            <a:ext cx="15005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 = 18</a:t>
            </a:r>
            <a:endParaRPr lang="en-US" sz="3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51483" y="1876778"/>
            <a:ext cx="705556" cy="7055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3613035" y="1876778"/>
            <a:ext cx="705556" cy="7055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736684" y="1876778"/>
            <a:ext cx="705556" cy="7055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1942231" y="5258523"/>
            <a:ext cx="705556" cy="7055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4952239" y="5226235"/>
            <a:ext cx="705556" cy="7055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8042264" y="5184817"/>
            <a:ext cx="705556" cy="70555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19</a:t>
            </a:fld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611576" y="2363557"/>
            <a:ext cx="8136244" cy="2962556"/>
            <a:chOff x="611576" y="2363557"/>
            <a:chExt cx="8136244" cy="2962556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576" y="2733533"/>
              <a:ext cx="866415" cy="476528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5425" y="2719727"/>
              <a:ext cx="866415" cy="476528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9781" y="4763513"/>
              <a:ext cx="866415" cy="476528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5435" y="4749707"/>
              <a:ext cx="866415" cy="476528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5825" y="2733533"/>
              <a:ext cx="866415" cy="47652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81405" y="4708289"/>
              <a:ext cx="866415" cy="476528"/>
            </a:xfrm>
            <a:prstGeom prst="rect">
              <a:avLst/>
            </a:prstGeom>
          </p:spPr>
        </p:pic>
        <p:cxnSp>
          <p:nvCxnSpPr>
            <p:cNvPr id="45" name="Straight Connector 44"/>
            <p:cNvCxnSpPr/>
            <p:nvPr/>
          </p:nvCxnSpPr>
          <p:spPr>
            <a:xfrm>
              <a:off x="4319829" y="2983109"/>
              <a:ext cx="3691157" cy="1780404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2457427" y="2983109"/>
              <a:ext cx="1315465" cy="1893532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2457427" y="4127273"/>
              <a:ext cx="2834677" cy="749368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292104" y="4127273"/>
              <a:ext cx="2871282" cy="749368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2776196" y="3469919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154980" y="4127273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657795" y="3196255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2609827" y="4876641"/>
              <a:ext cx="2682277" cy="0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3725088" y="4802893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304667" y="2886777"/>
              <a:ext cx="2309607" cy="0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2358419" y="2393359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4316656" y="2886777"/>
              <a:ext cx="2259169" cy="0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5318290" y="2363557"/>
              <a:ext cx="7637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90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50"/>
    </mc:Choice>
    <mc:Fallback xmlns="">
      <p:transition xmlns:p14="http://schemas.microsoft.com/office/powerpoint/2010/main" spd="slow" advClick="0" advTm="75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Example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09212" y="5964079"/>
            <a:ext cx="15005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 = 1</a:t>
            </a:r>
            <a:endParaRPr lang="en-US" sz="3200" dirty="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3"/>
          <a:srcRect r="50000"/>
          <a:stretch/>
        </p:blipFill>
        <p:spPr>
          <a:xfrm>
            <a:off x="651483" y="1876778"/>
            <a:ext cx="705556" cy="70555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3"/>
          <a:srcRect r="50000"/>
          <a:stretch/>
        </p:blipFill>
        <p:spPr>
          <a:xfrm>
            <a:off x="3613035" y="1876778"/>
            <a:ext cx="705556" cy="70555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3"/>
          <a:srcRect r="50000"/>
          <a:stretch/>
        </p:blipFill>
        <p:spPr>
          <a:xfrm>
            <a:off x="6736684" y="1876778"/>
            <a:ext cx="705556" cy="70555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3"/>
          <a:srcRect r="50000"/>
          <a:stretch/>
        </p:blipFill>
        <p:spPr>
          <a:xfrm>
            <a:off x="1942231" y="5258523"/>
            <a:ext cx="705556" cy="705556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3"/>
          <a:srcRect r="50000"/>
          <a:stretch/>
        </p:blipFill>
        <p:spPr>
          <a:xfrm>
            <a:off x="4952239" y="5226235"/>
            <a:ext cx="705556" cy="705556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3"/>
          <a:srcRect r="50000"/>
          <a:stretch/>
        </p:blipFill>
        <p:spPr>
          <a:xfrm>
            <a:off x="8042264" y="5184817"/>
            <a:ext cx="705556" cy="70555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2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611576" y="2719727"/>
            <a:ext cx="8136244" cy="2520314"/>
            <a:chOff x="676438" y="2333170"/>
            <a:chExt cx="8136244" cy="252031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6438" y="2346976"/>
              <a:ext cx="866415" cy="47652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50287" y="2333170"/>
              <a:ext cx="866415" cy="47652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74643" y="4376956"/>
              <a:ext cx="866415" cy="476528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70297" y="4363150"/>
              <a:ext cx="866415" cy="47652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40687" y="2346976"/>
              <a:ext cx="866415" cy="47652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6267" y="4321732"/>
              <a:ext cx="866415" cy="476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599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Example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09212" y="5964079"/>
            <a:ext cx="15005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 = 19</a:t>
            </a:r>
            <a:endParaRPr lang="en-US" sz="3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51483" y="1876778"/>
            <a:ext cx="705556" cy="7055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3613035" y="1876778"/>
            <a:ext cx="705556" cy="7055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736684" y="1876778"/>
            <a:ext cx="705556" cy="7055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1942231" y="5258523"/>
            <a:ext cx="705556" cy="7055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4952239" y="5226235"/>
            <a:ext cx="705556" cy="7055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8042264" y="5184817"/>
            <a:ext cx="705556" cy="7055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4952240" y="5226235"/>
            <a:ext cx="705555" cy="70555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8042265" y="5184817"/>
            <a:ext cx="705555" cy="70555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20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11576" y="2363557"/>
            <a:ext cx="8136244" cy="2962556"/>
            <a:chOff x="611576" y="2363557"/>
            <a:chExt cx="8136244" cy="2962556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576" y="2733533"/>
              <a:ext cx="866415" cy="47652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5425" y="2719727"/>
              <a:ext cx="866415" cy="476528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9781" y="4763513"/>
              <a:ext cx="866415" cy="47652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5435" y="4749707"/>
              <a:ext cx="866415" cy="476528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5825" y="2733533"/>
              <a:ext cx="866415" cy="476528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81405" y="4708289"/>
              <a:ext cx="866415" cy="476528"/>
            </a:xfrm>
            <a:prstGeom prst="rect">
              <a:avLst/>
            </a:prstGeom>
          </p:spPr>
        </p:pic>
        <p:cxnSp>
          <p:nvCxnSpPr>
            <p:cNvPr id="49" name="Straight Connector 48"/>
            <p:cNvCxnSpPr/>
            <p:nvPr/>
          </p:nvCxnSpPr>
          <p:spPr>
            <a:xfrm>
              <a:off x="4319829" y="2983109"/>
              <a:ext cx="3691157" cy="1780404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2457427" y="2983109"/>
              <a:ext cx="1315465" cy="1893532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2457427" y="4127273"/>
              <a:ext cx="2834677" cy="749368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292104" y="4127273"/>
              <a:ext cx="2871282" cy="749368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2776196" y="3469919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154980" y="4127273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657795" y="3196255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2609827" y="4876641"/>
              <a:ext cx="2682277" cy="0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3725088" y="4802893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1304667" y="2886777"/>
              <a:ext cx="2309607" cy="0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2358419" y="2393359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4316656" y="2886777"/>
              <a:ext cx="2259169" cy="0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5318290" y="2363557"/>
              <a:ext cx="7637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5571798" y="4876641"/>
              <a:ext cx="2309607" cy="0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6575825" y="4802893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90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50"/>
    </mc:Choice>
    <mc:Fallback xmlns="">
      <p:transition xmlns:p14="http://schemas.microsoft.com/office/powerpoint/2010/main" spd="slow" advClick="0" advTm="75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Example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09212" y="5964079"/>
            <a:ext cx="15005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 = 20</a:t>
            </a:r>
            <a:endParaRPr lang="en-US" sz="3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51483" y="1876778"/>
            <a:ext cx="705556" cy="7055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3613035" y="1876778"/>
            <a:ext cx="705556" cy="7055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736684" y="1876778"/>
            <a:ext cx="705556" cy="7055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1942231" y="5258523"/>
            <a:ext cx="705556" cy="7055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4952239" y="5226235"/>
            <a:ext cx="705556" cy="7055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8042264" y="5184817"/>
            <a:ext cx="705556" cy="70555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21</a:t>
            </a:fld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611576" y="2363557"/>
            <a:ext cx="8136244" cy="2962556"/>
            <a:chOff x="611576" y="2363557"/>
            <a:chExt cx="8136244" cy="2962556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576" y="2733533"/>
              <a:ext cx="866415" cy="476528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5425" y="2719727"/>
              <a:ext cx="866415" cy="476528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9781" y="4763513"/>
              <a:ext cx="866415" cy="476528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5435" y="4749707"/>
              <a:ext cx="866415" cy="476528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5825" y="2733533"/>
              <a:ext cx="866415" cy="476528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81405" y="4708289"/>
              <a:ext cx="866415" cy="476528"/>
            </a:xfrm>
            <a:prstGeom prst="rect">
              <a:avLst/>
            </a:prstGeom>
          </p:spPr>
        </p:pic>
        <p:cxnSp>
          <p:nvCxnSpPr>
            <p:cNvPr id="67" name="Straight Connector 66"/>
            <p:cNvCxnSpPr/>
            <p:nvPr/>
          </p:nvCxnSpPr>
          <p:spPr>
            <a:xfrm>
              <a:off x="4319829" y="2983109"/>
              <a:ext cx="3691157" cy="1780404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2457427" y="2983109"/>
              <a:ext cx="1315465" cy="1893532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2457427" y="4127273"/>
              <a:ext cx="2834677" cy="749368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292104" y="4127273"/>
              <a:ext cx="2871282" cy="749368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2776196" y="3469919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154980" y="4127273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657795" y="3196255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2609827" y="4876641"/>
              <a:ext cx="2682277" cy="0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3725088" y="4802893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1304667" y="2886777"/>
              <a:ext cx="2309607" cy="0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2358419" y="2393359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4316656" y="2886777"/>
              <a:ext cx="2259169" cy="0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5318290" y="2363557"/>
              <a:ext cx="7637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5571798" y="4876641"/>
              <a:ext cx="2309607" cy="0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6575825" y="4802893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90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xmlns:p14="http://schemas.microsoft.com/office/powerpoint/2010/main"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Statement of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833938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Data:</a:t>
            </a:r>
          </a:p>
          <a:p>
            <a:pPr lvl="1" indent="0">
              <a:buNone/>
            </a:pPr>
            <a:r>
              <a:rPr lang="en-US" sz="2800" b="1" dirty="0" smtClean="0"/>
              <a:t>Sparse time-series </a:t>
            </a:r>
            <a:r>
              <a:rPr lang="en-US" sz="2800" b="0" dirty="0" smtClean="0"/>
              <a:t>(e.g. average of 100 alerts per node over 5 months)</a:t>
            </a:r>
          </a:p>
          <a:p>
            <a:pPr lvl="1" indent="0">
              <a:buNone/>
            </a:pPr>
            <a:endParaRPr lang="en-US" sz="3200" b="0" dirty="0"/>
          </a:p>
          <a:p>
            <a:r>
              <a:rPr lang="en-US" sz="2800" dirty="0" smtClean="0"/>
              <a:t>Aim: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 smtClean="0"/>
              <a:t>Reconstruct</a:t>
            </a:r>
            <a:r>
              <a:rPr lang="en-US" sz="2800" dirty="0" smtClean="0"/>
              <a:t> </a:t>
            </a:r>
            <a:r>
              <a:rPr lang="en-US" sz="2800" b="1" dirty="0" smtClean="0"/>
              <a:t>topology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 smtClean="0"/>
              <a:t>Track </a:t>
            </a:r>
            <a:r>
              <a:rPr lang="en-US" sz="2800" dirty="0" smtClean="0"/>
              <a:t>functional</a:t>
            </a:r>
            <a:r>
              <a:rPr lang="en-US" sz="2800" b="1" dirty="0" smtClean="0"/>
              <a:t> </a:t>
            </a:r>
            <a:r>
              <a:rPr lang="en-US" sz="2800" dirty="0" smtClean="0"/>
              <a:t>topological </a:t>
            </a:r>
            <a:r>
              <a:rPr lang="en-US" sz="2800" b="1" dirty="0" smtClean="0"/>
              <a:t>changes</a:t>
            </a:r>
          </a:p>
          <a:p>
            <a:pPr lvl="1" indent="0">
              <a:buNone/>
            </a:pPr>
            <a:endParaRPr lang="en-US" sz="2800" b="1" dirty="0" smtClean="0"/>
          </a:p>
          <a:p>
            <a:r>
              <a:rPr lang="en-US" sz="2800" dirty="0"/>
              <a:t>Note: </a:t>
            </a:r>
            <a:r>
              <a:rPr lang="en-US" sz="2800" b="0" dirty="0"/>
              <a:t>Because we use </a:t>
            </a:r>
            <a:r>
              <a:rPr lang="en-US" sz="2800" b="0" dirty="0" smtClean="0"/>
              <a:t>the alerts </a:t>
            </a:r>
            <a:r>
              <a:rPr lang="en-US" sz="2800" dirty="0"/>
              <a:t>time series</a:t>
            </a:r>
            <a:r>
              <a:rPr lang="en-US" sz="2800" b="0" dirty="0"/>
              <a:t>, we can only detect </a:t>
            </a:r>
            <a:r>
              <a:rPr lang="en-US" sz="2800" dirty="0"/>
              <a:t>functional </a:t>
            </a:r>
            <a:r>
              <a:rPr lang="en-US" sz="2800" dirty="0" smtClean="0"/>
              <a:t>link </a:t>
            </a:r>
            <a:r>
              <a:rPr lang="en-US" sz="2800" b="0" dirty="0" smtClean="0"/>
              <a:t>(opposed </a:t>
            </a:r>
            <a:r>
              <a:rPr lang="en-US" sz="2800" b="0" smtClean="0"/>
              <a:t>to structural ones)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8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Cross-correlation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752600"/>
            <a:ext cx="8129428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b="0" dirty="0" smtClean="0"/>
          </a:p>
          <a:p>
            <a:pPr algn="just"/>
            <a:r>
              <a:rPr lang="en-US" sz="2800" b="0" dirty="0" smtClean="0"/>
              <a:t>Main </a:t>
            </a:r>
            <a:r>
              <a:rPr lang="en-US" sz="2800" b="0" dirty="0"/>
              <a:t>source of information is the </a:t>
            </a:r>
            <a:r>
              <a:rPr lang="en-US" sz="2800" dirty="0"/>
              <a:t>delay between alerts</a:t>
            </a:r>
            <a:r>
              <a:rPr lang="en-US" sz="2800" b="0" dirty="0"/>
              <a:t>. We </a:t>
            </a:r>
            <a:r>
              <a:rPr lang="en-US" sz="2800" b="0" dirty="0" smtClean="0"/>
              <a:t>compute the </a:t>
            </a:r>
            <a:r>
              <a:rPr lang="en-US" sz="2800" dirty="0" smtClean="0"/>
              <a:t>cross</a:t>
            </a:r>
            <a:r>
              <a:rPr lang="en-US" sz="2800" dirty="0"/>
              <a:t>-</a:t>
            </a:r>
            <a:r>
              <a:rPr lang="en-US" sz="2800" dirty="0" smtClean="0"/>
              <a:t>correlation</a:t>
            </a:r>
            <a:r>
              <a:rPr lang="en-US" sz="2800" dirty="0"/>
              <a:t> </a:t>
            </a:r>
            <a:r>
              <a:rPr lang="en-US" sz="2800" b="0" dirty="0" smtClean="0"/>
              <a:t>for each pair of nodes (f,g)</a:t>
            </a:r>
            <a:r>
              <a:rPr lang="en-US" sz="2800" b="0" dirty="0"/>
              <a:t> </a:t>
            </a:r>
            <a:r>
              <a:rPr lang="en-US" sz="2800" b="0" dirty="0" smtClean="0"/>
              <a:t>defined onto [0;T]: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 descr="Screen Shot 2017-06-15 at 16.38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173" y="3939381"/>
            <a:ext cx="6245481" cy="167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0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/>
              <a:t>1- </a:t>
            </a:r>
            <a:r>
              <a:rPr lang="en-US" sz="2800" b="0" dirty="0" smtClean="0"/>
              <a:t>The </a:t>
            </a:r>
            <a:r>
              <a:rPr lang="en-US" sz="2800" dirty="0" smtClean="0"/>
              <a:t>more peaks </a:t>
            </a:r>
            <a:r>
              <a:rPr lang="en-US" sz="2800" b="0" dirty="0" smtClean="0"/>
              <a:t>within the cross-correlation, the </a:t>
            </a:r>
            <a:r>
              <a:rPr lang="en-US" sz="2800" dirty="0" smtClean="0"/>
              <a:t>more likely </a:t>
            </a:r>
            <a:r>
              <a:rPr lang="en-US" sz="2800" b="0" dirty="0" smtClean="0"/>
              <a:t>the two nodes are </a:t>
            </a:r>
            <a:r>
              <a:rPr lang="en-US" sz="2800" dirty="0" smtClean="0"/>
              <a:t>connected</a:t>
            </a:r>
          </a:p>
          <a:p>
            <a:endParaRPr lang="en-US" sz="1400" b="0" dirty="0"/>
          </a:p>
          <a:p>
            <a:r>
              <a:rPr lang="en-US" sz="2800" b="0" dirty="0" smtClean="0"/>
              <a:t>f and g two are times series defined onto [0;T]. We define the </a:t>
            </a:r>
            <a:r>
              <a:rPr lang="en-US" sz="2800" dirty="0" smtClean="0"/>
              <a:t>cumulated number of peaks</a:t>
            </a:r>
            <a:r>
              <a:rPr lang="en-US" sz="2800" b="0" dirty="0"/>
              <a:t>: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24</a:t>
            </a:fld>
            <a:endParaRPr lang="en-US"/>
          </a:p>
        </p:txBody>
      </p:sp>
      <p:pic>
        <p:nvPicPr>
          <p:cNvPr id="4" name="Picture 3" descr="Screen Shot 2017-06-15 at 16.38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09" y="4637456"/>
            <a:ext cx="5679553" cy="182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3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creen Shot 2017-06-12 at 16.09.2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91" r="5481"/>
          <a:stretch/>
        </p:blipFill>
        <p:spPr>
          <a:xfrm>
            <a:off x="4938889" y="4170482"/>
            <a:ext cx="2906890" cy="1339255"/>
          </a:xfrm>
          <a:prstGeom prst="rect">
            <a:avLst/>
          </a:prstGeom>
        </p:spPr>
      </p:pic>
      <p:pic>
        <p:nvPicPr>
          <p:cNvPr id="5" name="Picture 4" descr="Screen Shot 2017-06-12 at 16.09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1" y="4170482"/>
            <a:ext cx="7604092" cy="13392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/>
              <a:t>2. </a:t>
            </a:r>
            <a:r>
              <a:rPr lang="en-US" sz="2800" b="0" dirty="0" smtClean="0"/>
              <a:t>The </a:t>
            </a:r>
            <a:r>
              <a:rPr lang="en-US" sz="2800" dirty="0" smtClean="0"/>
              <a:t>earlier</a:t>
            </a:r>
            <a:r>
              <a:rPr lang="en-US" sz="2800" b="0" dirty="0" smtClean="0"/>
              <a:t> </a:t>
            </a:r>
            <a:r>
              <a:rPr lang="en-US" sz="2800" dirty="0" smtClean="0"/>
              <a:t>the peaks </a:t>
            </a:r>
            <a:r>
              <a:rPr lang="en-US" sz="2800" b="0" dirty="0" smtClean="0"/>
              <a:t>within the cross-                                                           correlation (the smaller the delay between alerts), the </a:t>
            </a:r>
            <a:r>
              <a:rPr lang="en-US" sz="2800" dirty="0" smtClean="0"/>
              <a:t>more likely </a:t>
            </a:r>
            <a:r>
              <a:rPr lang="en-US" sz="2800" b="0" dirty="0" smtClean="0"/>
              <a:t>the two nodes are </a:t>
            </a:r>
            <a:r>
              <a:rPr lang="en-US" sz="2800" dirty="0" smtClean="0"/>
              <a:t>connected: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cxnSp>
        <p:nvCxnSpPr>
          <p:cNvPr id="7" name="Straight Arrow Connector 6"/>
          <p:cNvCxnSpPr>
            <a:endCxn id="9" idx="2"/>
          </p:cNvCxnSpPr>
          <p:nvPr/>
        </p:nvCxnSpPr>
        <p:spPr>
          <a:xfrm flipV="1">
            <a:off x="7173366" y="3819940"/>
            <a:ext cx="0" cy="454189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51532" y="3173609"/>
            <a:ext cx="2243667" cy="64633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Average cumulated number of peaks</a:t>
            </a:r>
            <a:endParaRPr lang="en-US" dirty="0"/>
          </a:p>
        </p:txBody>
      </p:sp>
      <p:cxnSp>
        <p:nvCxnSpPr>
          <p:cNvPr id="11" name="Straight Arrow Connector 10"/>
          <p:cNvCxnSpPr>
            <a:endCxn id="12" idx="0"/>
          </p:cNvCxnSpPr>
          <p:nvPr/>
        </p:nvCxnSpPr>
        <p:spPr>
          <a:xfrm>
            <a:off x="6196197" y="5509737"/>
            <a:ext cx="12701" cy="29326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19420" y="5802997"/>
            <a:ext cx="3778956" cy="64633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Standard deviation of the cumulated number of peaks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769556" y="4019995"/>
            <a:ext cx="169333" cy="1504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146779" y="3496775"/>
            <a:ext cx="1622777" cy="52322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Z-score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0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97332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3. </a:t>
            </a:r>
            <a:r>
              <a:rPr lang="en-US" sz="2800" b="0" dirty="0" smtClean="0"/>
              <a:t>We </a:t>
            </a:r>
            <a:r>
              <a:rPr lang="en-US" sz="2800" dirty="0" smtClean="0"/>
              <a:t>categorize </a:t>
            </a:r>
            <a:r>
              <a:rPr lang="en-US" sz="2800" b="0" dirty="0" smtClean="0"/>
              <a:t>the pairs of nodes according to the </a:t>
            </a:r>
            <a:r>
              <a:rPr lang="en-US" sz="2800" dirty="0" smtClean="0"/>
              <a:t>number of alerts </a:t>
            </a:r>
            <a:r>
              <a:rPr lang="en-US" sz="2800" b="0" dirty="0" smtClean="0"/>
              <a:t>they emit</a:t>
            </a:r>
          </a:p>
          <a:p>
            <a:endParaRPr lang="en-US" sz="2800" b="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57200" y="2645079"/>
                <a:ext cx="8001000" cy="17634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3200" dirty="0"/>
              </a:p>
              <a:p>
                <a:r>
                  <a:rPr lang="en-US" sz="3200" b="1" dirty="0"/>
                  <a:t>Poisson process</a:t>
                </a:r>
                <a:r>
                  <a:rPr lang="en-US" sz="3200" dirty="0"/>
                  <a:t>: X and Y emitting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3200" i="1"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lang="en-GB" sz="3200" i="1">
                            <a:latin typeface="Cambria Math" charset="0"/>
                          </a:rPr>
                          <m:t>𝑥</m:t>
                        </m:r>
                      </m:sub>
                    </m:sSub>
                    <m:r>
                      <a:rPr lang="en-GB" sz="3200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32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3200" i="1"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lang="en-GB" sz="3200" i="1">
                            <a:latin typeface="Cambria Math" charset="0"/>
                          </a:rPr>
                          <m:t>𝑦</m:t>
                        </m:r>
                      </m:sub>
                    </m:sSub>
                    <m:r>
                      <a:rPr lang="en-GB" sz="3200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3200" dirty="0"/>
                  <a:t>alerts over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 charset="0"/>
                        <a:ea typeface="Cambria Math" charset="0"/>
                        <a:cs typeface="Cambria Math" charset="0"/>
                      </a:rPr>
                      <m:t>𝑇</m:t>
                    </m:r>
                    <m:r>
                      <a:rPr lang="en-GB" sz="3200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3200" dirty="0"/>
                  <a:t>of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𝜆</m:t>
                        </m:r>
                      </m:e>
                      <m:sub>
                        <m:r>
                          <a:rPr lang="en-GB" sz="3200" i="1">
                            <a:latin typeface="Cambria Math" charset="0"/>
                          </a:rPr>
                          <m:t>𝑥</m:t>
                        </m:r>
                      </m:sub>
                    </m:sSub>
                    <m:r>
                      <a:rPr lang="en-GB" sz="32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3200" i="1"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GB" sz="3200" i="1">
                                <a:latin typeface="Cambria Math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sz="3200" i="1">
                                <a:latin typeface="Cambria Math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GB" sz="3200" i="1">
                            <a:latin typeface="Cambria Math" charset="0"/>
                          </a:rPr>
                          <m:t>𝑇</m:t>
                        </m:r>
                      </m:den>
                    </m:f>
                    <m:r>
                      <a:rPr lang="en-GB" sz="3200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32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𝜆</m:t>
                        </m:r>
                      </m:e>
                      <m:sub>
                        <m:r>
                          <a:rPr lang="en-GB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𝑦</m:t>
                        </m:r>
                      </m:sub>
                    </m:sSub>
                    <m:r>
                      <a:rPr lang="en-GB" sz="32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3200" i="1"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GB" sz="3200" i="1">
                                <a:latin typeface="Cambria Math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sz="3200" i="1">
                                <a:latin typeface="Cambria Math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en-GB" sz="3200" i="1">
                            <a:latin typeface="Cambria Math" charset="0"/>
                          </a:rPr>
                          <m:t>𝑇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645079"/>
                <a:ext cx="8001000" cy="1763431"/>
              </a:xfrm>
              <a:prstGeom prst="rect">
                <a:avLst/>
              </a:prstGeom>
              <a:blipFill rotWithShape="0">
                <a:blip r:embed="rId2"/>
                <a:stretch>
                  <a:fillRect l="-1904" r="-2437" b="-4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981200" y="4017667"/>
                <a:ext cx="4572000" cy="170104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endParaRPr lang="en-US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𝔼</m:t>
                      </m:r>
                      <m:d>
                        <m:dPr>
                          <m:ctrlPr>
                            <a:rPr lang="mr-IN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𝑋𝑌</m:t>
                              </m:r>
                            </m:sub>
                          </m:sSub>
                          <m:r>
                            <a:rPr lang="en-GB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en-GB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𝜏</m:t>
                          </m:r>
                          <m:r>
                            <a:rPr lang="en-GB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e>
                      </m:d>
                      <m:r>
                        <a:rPr lang="en-GB" sz="280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𝜏</m:t>
                          </m:r>
                          <m:r>
                            <a:rPr lang="en-GB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mr-IN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GB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 algn="ctr"/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017667"/>
                <a:ext cx="4572000" cy="17010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57200" y="5671085"/>
                <a:ext cx="8001000" cy="14189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=&gt; </a:t>
                </a:r>
                <a:r>
                  <a:rPr lang="en-US" sz="2800" dirty="0"/>
                  <a:t>We </a:t>
                </a:r>
                <a:r>
                  <a:rPr lang="en-US" sz="2800" b="1" dirty="0" smtClean="0"/>
                  <a:t>categorize </a:t>
                </a:r>
                <a:r>
                  <a:rPr lang="en-US" sz="2800" dirty="0" smtClean="0"/>
                  <a:t>the </a:t>
                </a:r>
                <a:r>
                  <a:rPr lang="en-US" sz="2800" dirty="0"/>
                  <a:t>pair of nodes according to the </a:t>
                </a:r>
                <a:r>
                  <a:rPr lang="en-US" sz="2800" b="1" dirty="0"/>
                  <a:t>multiplied number of alerts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GB" sz="28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𝒏</m:t>
                        </m:r>
                      </m:e>
                      <m:sub>
                        <m:r>
                          <a:rPr lang="en-GB" sz="28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𝒙</m:t>
                        </m:r>
                      </m:sub>
                    </m:sSub>
                    <m:sSub>
                      <m:sSubPr>
                        <m:ctrlPr>
                          <a:rPr lang="en-US" sz="28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GB" sz="28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𝒏</m:t>
                        </m:r>
                      </m:e>
                      <m:sub>
                        <m:r>
                          <a:rPr lang="en-GB" sz="28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𝒚</m:t>
                        </m:r>
                      </m:sub>
                    </m:sSub>
                  </m:oMath>
                </a14:m>
                <a:endParaRPr lang="en-US" sz="2800" b="1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671085"/>
                <a:ext cx="8001000" cy="1418978"/>
              </a:xfrm>
              <a:prstGeom prst="rect">
                <a:avLst/>
              </a:prstGeom>
              <a:blipFill rotWithShape="0">
                <a:blip r:embed="rId4"/>
                <a:stretch>
                  <a:fillRect l="-1523" t="-4292" r="-1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394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27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373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1. </a:t>
            </a:r>
            <a:r>
              <a:rPr lang="en-US" sz="2800" b="0" dirty="0" smtClean="0"/>
              <a:t>Computation of the </a:t>
            </a:r>
            <a:r>
              <a:rPr lang="en-US" sz="2800" dirty="0"/>
              <a:t>c</a:t>
            </a:r>
            <a:r>
              <a:rPr lang="en-US" sz="2800" dirty="0" smtClean="0"/>
              <a:t>ross-correlation</a:t>
            </a:r>
            <a:r>
              <a:rPr lang="en-US" sz="2800" b="0" dirty="0" smtClean="0"/>
              <a:t> (peaks at delay: 100s, 150s, 200s and 400s)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111" y="2789555"/>
            <a:ext cx="6074177" cy="40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9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28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373563"/>
          </a:xfrm>
        </p:spPr>
        <p:txBody>
          <a:bodyPr>
            <a:normAutofit/>
          </a:bodyPr>
          <a:lstStyle/>
          <a:p>
            <a:r>
              <a:rPr lang="en-US" sz="2800" dirty="0"/>
              <a:t>2</a:t>
            </a:r>
            <a:r>
              <a:rPr lang="en-US" sz="2800" dirty="0" smtClean="0"/>
              <a:t>. </a:t>
            </a:r>
            <a:r>
              <a:rPr lang="en-US" sz="2800" b="0" dirty="0" smtClean="0"/>
              <a:t>Computation of the </a:t>
            </a:r>
            <a:r>
              <a:rPr lang="en-US" sz="2800" dirty="0" smtClean="0"/>
              <a:t>cumulated number of peaks: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254" y="2808013"/>
            <a:ext cx="5772807" cy="379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6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29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199" y="1752600"/>
            <a:ext cx="8418787" cy="4373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3. </a:t>
            </a:r>
            <a:r>
              <a:rPr lang="en-US" sz="2800" b="0" dirty="0" smtClean="0"/>
              <a:t>Computation of the </a:t>
            </a:r>
            <a:r>
              <a:rPr lang="en-US" sz="2800" dirty="0" smtClean="0"/>
              <a:t>average </a:t>
            </a:r>
            <a:r>
              <a:rPr lang="en-US" sz="2800" b="0" dirty="0" smtClean="0"/>
              <a:t>and of the st</a:t>
            </a:r>
            <a:r>
              <a:rPr lang="en-US" sz="2800" dirty="0" smtClean="0"/>
              <a:t>andard deviation </a:t>
            </a:r>
            <a:r>
              <a:rPr lang="en-US" sz="2800" b="0" dirty="0" smtClean="0"/>
              <a:t>of the </a:t>
            </a:r>
            <a:r>
              <a:rPr lang="en-US" sz="2800" dirty="0" smtClean="0"/>
              <a:t>cumulated number of peaks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94" y="2719147"/>
            <a:ext cx="5983015" cy="4006774"/>
          </a:xfrm>
          <a:prstGeom prst="rect">
            <a:avLst/>
          </a:prstGeom>
        </p:spPr>
      </p:pic>
      <p:cxnSp>
        <p:nvCxnSpPr>
          <p:cNvPr id="8" name="Straight Arrow Connector 7"/>
          <p:cNvCxnSpPr>
            <a:endCxn id="9" idx="1"/>
          </p:cNvCxnSpPr>
          <p:nvPr/>
        </p:nvCxnSpPr>
        <p:spPr>
          <a:xfrm flipV="1">
            <a:off x="6914959" y="3580532"/>
            <a:ext cx="699895" cy="227687"/>
          </a:xfrm>
          <a:prstGeom prst="straightConnector1">
            <a:avLst/>
          </a:prstGeom>
          <a:ln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14854" y="3257366"/>
            <a:ext cx="1119461" cy="646331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Standard deviation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1" name="Straight Arrow Connector 10"/>
          <p:cNvCxnSpPr>
            <a:endCxn id="12" idx="1"/>
          </p:cNvCxnSpPr>
          <p:nvPr/>
        </p:nvCxnSpPr>
        <p:spPr>
          <a:xfrm>
            <a:off x="6914959" y="4301091"/>
            <a:ext cx="699895" cy="184666"/>
          </a:xfrm>
          <a:prstGeom prst="straightConnector1">
            <a:avLst/>
          </a:prstGeom>
          <a:ln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14854" y="4301091"/>
            <a:ext cx="1119461" cy="36933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Average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3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Example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09212" y="5964079"/>
            <a:ext cx="15005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 = 2</a:t>
            </a:r>
            <a:endParaRPr lang="en-US" sz="3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51483" y="1876778"/>
            <a:ext cx="705556" cy="7055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3613035" y="1876778"/>
            <a:ext cx="705556" cy="7055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736684" y="1876778"/>
            <a:ext cx="705556" cy="7055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1942231" y="5258523"/>
            <a:ext cx="705556" cy="7055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4952239" y="5226235"/>
            <a:ext cx="705556" cy="7055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8042264" y="5184817"/>
            <a:ext cx="705556" cy="70555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3</a:t>
            </a:fld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611576" y="2719727"/>
            <a:ext cx="8136244" cy="2520314"/>
            <a:chOff x="676438" y="2333170"/>
            <a:chExt cx="8136244" cy="2520314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6438" y="2346976"/>
              <a:ext cx="866415" cy="47652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50287" y="2333170"/>
              <a:ext cx="866415" cy="476528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4643" y="4376956"/>
              <a:ext cx="866415" cy="476528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0297" y="4363150"/>
              <a:ext cx="866415" cy="476528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0687" y="2346976"/>
              <a:ext cx="866415" cy="476528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46267" y="4321732"/>
              <a:ext cx="866415" cy="476528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3614274" y="1881598"/>
            <a:ext cx="705555" cy="70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50"/>
    </mc:Choice>
    <mc:Fallback xmlns="">
      <p:transition xmlns:p14="http://schemas.microsoft.com/office/powerpoint/2010/main" spd="slow" advClick="0" advTm="75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30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199" y="1752600"/>
            <a:ext cx="8418787" cy="4373563"/>
          </a:xfrm>
        </p:spPr>
        <p:txBody>
          <a:bodyPr>
            <a:normAutofit/>
          </a:bodyPr>
          <a:lstStyle/>
          <a:p>
            <a:r>
              <a:rPr lang="en-US" sz="2800" dirty="0"/>
              <a:t>4</a:t>
            </a:r>
            <a:r>
              <a:rPr lang="en-US" sz="2800" dirty="0" smtClean="0"/>
              <a:t>. </a:t>
            </a:r>
            <a:r>
              <a:rPr lang="en-US" sz="2800" b="0" dirty="0" smtClean="0"/>
              <a:t>Computation of the</a:t>
            </a:r>
            <a:r>
              <a:rPr lang="en-US" sz="2800" dirty="0" smtClean="0"/>
              <a:t> Z-score </a:t>
            </a:r>
            <a:r>
              <a:rPr lang="en-US" sz="2800" b="0" dirty="0" smtClean="0"/>
              <a:t>and extraction of the score</a:t>
            </a:r>
            <a:endParaRPr lang="en-US" sz="28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63" y="2695903"/>
            <a:ext cx="6058142" cy="390389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3452648" y="3074278"/>
            <a:ext cx="3499857" cy="78825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952505" y="2695903"/>
                <a:ext cx="19234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Maximum 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charset="0"/>
                      </a:rPr>
                      <m:t>𝜏</m:t>
                    </m:r>
                    <m:r>
                      <a:rPr lang="en-GB" b="0" i="1" smtClean="0">
                        <a:latin typeface="Cambria Math" charset="0"/>
                      </a:rPr>
                      <m:t>=200</m:t>
                    </m:r>
                    <m:r>
                      <a:rPr lang="en-GB" b="0" i="1" smtClean="0">
                        <a:latin typeface="Cambria Math" charset="0"/>
                      </a:rPr>
                      <m:t>𝑠</m:t>
                    </m:r>
                    <m:r>
                      <a:rPr lang="en-GB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b="1" dirty="0" smtClean="0"/>
                  <a:t>score = 5 </a:t>
                </a:r>
                <a:endParaRPr lang="en-US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505" y="2695903"/>
                <a:ext cx="1923481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2857" t="-11321" r="-2222" b="-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endCxn id="16" idx="1"/>
          </p:cNvCxnSpPr>
          <p:nvPr/>
        </p:nvCxnSpPr>
        <p:spPr>
          <a:xfrm>
            <a:off x="6335836" y="4675063"/>
            <a:ext cx="1166648" cy="592787"/>
          </a:xfrm>
          <a:prstGeom prst="straightConnector1">
            <a:avLst/>
          </a:prstGeom>
          <a:ln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502484" y="4944684"/>
            <a:ext cx="1119461" cy="646331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Standard deviation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335836" y="4813749"/>
            <a:ext cx="1166648" cy="1076073"/>
          </a:xfrm>
          <a:prstGeom prst="straightConnector1">
            <a:avLst/>
          </a:prstGeom>
          <a:ln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02484" y="5705156"/>
            <a:ext cx="1119461" cy="36933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Average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21" name="Straight Arrow Connector 20"/>
          <p:cNvCxnSpPr>
            <a:endCxn id="22" idx="1"/>
          </p:cNvCxnSpPr>
          <p:nvPr/>
        </p:nvCxnSpPr>
        <p:spPr>
          <a:xfrm>
            <a:off x="6350470" y="3657754"/>
            <a:ext cx="1152014" cy="182795"/>
          </a:xfrm>
          <a:prstGeom prst="straightConnector1">
            <a:avLst/>
          </a:prstGeom>
          <a:ln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502484" y="3378884"/>
            <a:ext cx="1387431" cy="92333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Cumulated number of peaks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26" name="Straight Arrow Connector 25"/>
          <p:cNvCxnSpPr>
            <a:endCxn id="27" idx="1"/>
          </p:cNvCxnSpPr>
          <p:nvPr/>
        </p:nvCxnSpPr>
        <p:spPr>
          <a:xfrm>
            <a:off x="6335836" y="3993574"/>
            <a:ext cx="1166648" cy="591893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502484" y="4400801"/>
            <a:ext cx="1119461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Z-score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67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8" grpId="0" animBg="1"/>
      <p:bldP spid="22" grpId="0" animBg="1"/>
      <p:bldP spid="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7620000" cy="1543276"/>
          </a:xfrm>
        </p:spPr>
        <p:txBody>
          <a:bodyPr>
            <a:normAutofit/>
          </a:bodyPr>
          <a:lstStyle/>
          <a:p>
            <a:r>
              <a:rPr lang="en-US" sz="2800" b="0" dirty="0" smtClean="0"/>
              <a:t>How to get the topology from the scores?   How to track the topological changes?</a:t>
            </a:r>
          </a:p>
          <a:p>
            <a:endParaRPr lang="en-US" sz="2800" b="0" dirty="0" smtClean="0"/>
          </a:p>
          <a:p>
            <a:pPr marL="971550" lvl="1" indent="-514350">
              <a:buFont typeface="+mj-lt"/>
              <a:buAutoNum type="arabicPeriod"/>
            </a:pPr>
            <a:endParaRPr lang="en-US" sz="2800" dirty="0"/>
          </a:p>
          <a:p>
            <a:endParaRPr lang="en-US" sz="2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31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199" y="3295876"/>
            <a:ext cx="7904325" cy="3159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Solution: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We divide the signal into window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We compute a score s(t</a:t>
            </a:r>
            <a:r>
              <a:rPr lang="en-US" sz="2800" baseline="-25000" dirty="0" smtClean="0"/>
              <a:t>w</a:t>
            </a:r>
            <a:r>
              <a:rPr lang="en-US" sz="2800" dirty="0" smtClean="0"/>
              <a:t>) on each window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We translate the past scores to edges probabilities p</a:t>
            </a:r>
            <a:r>
              <a:rPr lang="en-US" sz="2800" baseline="-25000" dirty="0" smtClean="0"/>
              <a:t>e</a:t>
            </a:r>
            <a:r>
              <a:rPr lang="en-US" sz="2800" dirty="0" smtClean="0"/>
              <a:t>(</a:t>
            </a:r>
            <a:r>
              <a:rPr lang="en-US" sz="2800" dirty="0"/>
              <a:t>t</a:t>
            </a:r>
            <a:r>
              <a:rPr lang="en-US" sz="2800" baseline="-25000" dirty="0"/>
              <a:t>w</a:t>
            </a:r>
            <a:r>
              <a:rPr lang="en-US" sz="2800" dirty="0"/>
              <a:t>) </a:t>
            </a:r>
            <a:endParaRPr lang="en-US" sz="2800" dirty="0" smtClean="0"/>
          </a:p>
          <a:p>
            <a:pPr marL="971550" lvl="1" indent="-514350">
              <a:buFont typeface="+mj-lt"/>
              <a:buAutoNum type="arabicPeriod"/>
            </a:pPr>
            <a:endParaRPr lang="en-US" sz="2800" dirty="0" smtClean="0"/>
          </a:p>
          <a:p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392852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probabilities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32</a:t>
            </a:fld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24088" y="1620383"/>
            <a:ext cx="1467555" cy="146755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S(t</a:t>
            </a:r>
            <a:r>
              <a:rPr lang="en-US" baseline="-25000" dirty="0" smtClean="0"/>
              <a:t>w</a:t>
            </a:r>
            <a:r>
              <a:rPr lang="mr-IN" dirty="0" smtClean="0"/>
              <a:t>–</a:t>
            </a:r>
            <a:r>
              <a:rPr lang="en-US" dirty="0" smtClean="0"/>
              <a:t>1)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824088" y="3509137"/>
            <a:ext cx="1447801" cy="146755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r>
              <a:rPr lang="en-US" baseline="-25000" dirty="0" smtClean="0"/>
              <a:t>e</a:t>
            </a:r>
            <a:r>
              <a:rPr lang="en-US" dirty="0" smtClean="0"/>
              <a:t>(t</a:t>
            </a:r>
            <a:r>
              <a:rPr lang="en-US" baseline="-25000" dirty="0" smtClean="0"/>
              <a:t>w</a:t>
            </a:r>
            <a:r>
              <a:rPr lang="mr-IN" dirty="0" smtClean="0"/>
              <a:t>–</a:t>
            </a:r>
            <a:r>
              <a:rPr lang="en-US" dirty="0" smtClean="0"/>
              <a:t>1)</a:t>
            </a: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5930312" y="1620383"/>
            <a:ext cx="1467555" cy="146755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S(t</a:t>
            </a:r>
            <a:r>
              <a:rPr lang="en-US" baseline="-25000" dirty="0" smtClean="0"/>
              <a:t>w</a:t>
            </a:r>
            <a:r>
              <a:rPr lang="en-US" dirty="0" smtClean="0"/>
              <a:t>+1)</a:t>
            </a:r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3352227" y="1620383"/>
            <a:ext cx="1467555" cy="146755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S(t</a:t>
            </a:r>
            <a:r>
              <a:rPr lang="en-US" baseline="-25000" dirty="0" smtClean="0"/>
              <a:t>w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338667" y="5482436"/>
            <a:ext cx="8176347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3" idx="4"/>
            <a:endCxn id="44" idx="0"/>
          </p:cNvCxnSpPr>
          <p:nvPr/>
        </p:nvCxnSpPr>
        <p:spPr>
          <a:xfrm flipH="1">
            <a:off x="1547989" y="3087938"/>
            <a:ext cx="9877" cy="42119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3352227" y="3509137"/>
            <a:ext cx="1447801" cy="146755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r>
              <a:rPr lang="en-US" baseline="-25000" dirty="0" smtClean="0"/>
              <a:t>e</a:t>
            </a:r>
            <a:r>
              <a:rPr lang="en-US" dirty="0" smtClean="0"/>
              <a:t>(t</a:t>
            </a:r>
            <a:r>
              <a:rPr lang="en-US" baseline="-25000" dirty="0" smtClean="0"/>
              <a:t>w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5950066" y="3509137"/>
            <a:ext cx="1447801" cy="146755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r>
              <a:rPr lang="en-US" baseline="-25000" dirty="0" smtClean="0"/>
              <a:t>e</a:t>
            </a:r>
            <a:r>
              <a:rPr lang="en-US" dirty="0" smtClean="0"/>
              <a:t>(t</a:t>
            </a:r>
            <a:r>
              <a:rPr lang="en-US" baseline="-25000" dirty="0" smtClean="0"/>
              <a:t>w</a:t>
            </a:r>
            <a:r>
              <a:rPr lang="en-GB" dirty="0"/>
              <a:t>+</a:t>
            </a:r>
            <a:r>
              <a:rPr lang="en-US" dirty="0" smtClean="0"/>
              <a:t>1)</a:t>
            </a:r>
            <a:endParaRPr lang="en-US" dirty="0"/>
          </a:p>
        </p:txBody>
      </p:sp>
      <p:cxnSp>
        <p:nvCxnSpPr>
          <p:cNvPr id="51" name="Straight Arrow Connector 50"/>
          <p:cNvCxnSpPr>
            <a:stCxn id="46" idx="4"/>
            <a:endCxn id="49" idx="0"/>
          </p:cNvCxnSpPr>
          <p:nvPr/>
        </p:nvCxnSpPr>
        <p:spPr>
          <a:xfrm flipH="1">
            <a:off x="4076128" y="3087938"/>
            <a:ext cx="9877" cy="42119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5" idx="4"/>
            <a:endCxn id="50" idx="0"/>
          </p:cNvCxnSpPr>
          <p:nvPr/>
        </p:nvCxnSpPr>
        <p:spPr>
          <a:xfrm>
            <a:off x="6664090" y="3087938"/>
            <a:ext cx="9877" cy="42119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4" idx="6"/>
            <a:endCxn id="49" idx="2"/>
          </p:cNvCxnSpPr>
          <p:nvPr/>
        </p:nvCxnSpPr>
        <p:spPr>
          <a:xfrm>
            <a:off x="2271889" y="4242915"/>
            <a:ext cx="108033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9" idx="6"/>
            <a:endCxn id="50" idx="2"/>
          </p:cNvCxnSpPr>
          <p:nvPr/>
        </p:nvCxnSpPr>
        <p:spPr>
          <a:xfrm>
            <a:off x="4800028" y="4242915"/>
            <a:ext cx="115003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44" idx="2"/>
          </p:cNvCxnSpPr>
          <p:nvPr/>
        </p:nvCxnSpPr>
        <p:spPr>
          <a:xfrm>
            <a:off x="338667" y="4242915"/>
            <a:ext cx="485421" cy="0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0" idx="6"/>
          </p:cNvCxnSpPr>
          <p:nvPr/>
        </p:nvCxnSpPr>
        <p:spPr>
          <a:xfrm>
            <a:off x="7397867" y="4242915"/>
            <a:ext cx="1117147" cy="0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7142373" y="4709414"/>
            <a:ext cx="13726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Time</a:t>
            </a:r>
            <a:endParaRPr lang="en-US" sz="4000" b="1" dirty="0"/>
          </a:p>
        </p:txBody>
      </p:sp>
      <p:pic>
        <p:nvPicPr>
          <p:cNvPr id="83" name="Picture 82" descr="Screen Shot 2017-06-13 at 14.58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07" y="5864307"/>
            <a:ext cx="5381441" cy="652001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2072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9" grpId="0" animBg="1"/>
      <p:bldP spid="5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Sparsity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b="0" dirty="0" smtClean="0"/>
          </a:p>
          <a:p>
            <a:r>
              <a:rPr lang="en-US" sz="2800" b="0" dirty="0" smtClean="0"/>
              <a:t>The main problem is the </a:t>
            </a:r>
            <a:r>
              <a:rPr lang="en-US" sz="2800" dirty="0" smtClean="0"/>
              <a:t>sparsity. </a:t>
            </a:r>
            <a:r>
              <a:rPr lang="en-US" sz="2800" b="0" dirty="0"/>
              <a:t>T</a:t>
            </a:r>
            <a:r>
              <a:rPr lang="en-US" sz="2800" b="0" dirty="0" smtClean="0"/>
              <a:t>here are </a:t>
            </a:r>
            <a:r>
              <a:rPr lang="en-US" sz="2800" dirty="0" smtClean="0"/>
              <a:t>very often no alerts</a:t>
            </a:r>
            <a:r>
              <a:rPr lang="en-US" sz="2800" b="0" dirty="0" smtClean="0"/>
              <a:t> between pair of nodes.</a:t>
            </a:r>
          </a:p>
          <a:p>
            <a:endParaRPr lang="en-US" sz="2800" b="0" dirty="0" smtClean="0"/>
          </a:p>
          <a:p>
            <a:r>
              <a:rPr lang="en-US" sz="2800" dirty="0" smtClean="0"/>
              <a:t>Presence of Information</a:t>
            </a:r>
            <a:r>
              <a:rPr lang="en-US" sz="2800" b="0" dirty="0" smtClean="0"/>
              <a:t>: An inference can be made if and only if </a:t>
            </a:r>
            <a:r>
              <a:rPr lang="en-US" sz="2800" dirty="0" smtClean="0"/>
              <a:t>both nodes </a:t>
            </a:r>
            <a:r>
              <a:rPr lang="en-US" sz="2800" b="0" dirty="0" smtClean="0"/>
              <a:t>of the pair </a:t>
            </a:r>
            <a:r>
              <a:rPr lang="en-US" sz="2800" dirty="0" smtClean="0"/>
              <a:t>emit an alert</a:t>
            </a:r>
            <a:r>
              <a:rPr lang="en-US" sz="2800" b="0" dirty="0" smtClean="0"/>
              <a:t> during the time window considered</a:t>
            </a:r>
            <a:endParaRPr lang="en-US" sz="2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1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Three cases: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dirty="0" smtClean="0"/>
              <a:t>High score and information =&gt; we increase the edge probability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dirty="0" smtClean="0"/>
              <a:t>Low score and no information =&gt; we decrease the edge probability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dirty="0" smtClean="0"/>
              <a:t>No information =&gt; we do nothing</a:t>
            </a:r>
          </a:p>
          <a:p>
            <a:pPr marL="514350" indent="-514350">
              <a:buFont typeface="+mj-lt"/>
              <a:buAutoNum type="arabicPeriod"/>
            </a:pPr>
            <a:endParaRPr lang="en-US" sz="2800" b="0" dirty="0"/>
          </a:p>
          <a:p>
            <a:r>
              <a:rPr lang="en-US" sz="2800" dirty="0" smtClean="0"/>
              <a:t>Warning:</a:t>
            </a:r>
          </a:p>
          <a:p>
            <a:r>
              <a:rPr lang="en-US" sz="2800" b="0" dirty="0" smtClean="0"/>
              <a:t>The more time goes by, the less valuable our information is =&gt; introduction of a </a:t>
            </a:r>
            <a:r>
              <a:rPr lang="en-US" sz="2800" dirty="0" smtClean="0"/>
              <a:t>decay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6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</a:t>
            </a:r>
            <a:r>
              <a:rPr lang="en-US" dirty="0" smtClean="0"/>
              <a:t>probabilities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35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47" y="3600234"/>
            <a:ext cx="7245623" cy="12202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10" y="2062217"/>
            <a:ext cx="8135007" cy="1187649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233658" y="5410199"/>
                <a:ext cx="4412175" cy="9541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=&gt;</a:t>
                </a:r>
                <a:r>
                  <a:rPr lang="en-US" sz="2800" dirty="0" smtClean="0"/>
                  <a:t> Model of </a:t>
                </a:r>
                <a:r>
                  <a:rPr lang="en-US" sz="2800" b="1" dirty="0" smtClean="0"/>
                  <a:t>4 parameters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charset="0"/>
                          </a:rPr>
                          <m:t>𝛼</m:t>
                        </m:r>
                        <m:r>
                          <a:rPr lang="en-GB" sz="2800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GB" sz="2800" b="0" i="1" smtClean="0">
                            <a:latin typeface="Cambria Math" charset="0"/>
                          </a:rPr>
                          <m:t>𝛽</m:t>
                        </m:r>
                        <m:r>
                          <a:rPr lang="en-GB" sz="2800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GB" sz="2800" b="0" i="1" smtClean="0">
                            <a:latin typeface="Cambria Math" charset="0"/>
                          </a:rPr>
                          <m:t>𝑑</m:t>
                        </m:r>
                        <m:r>
                          <a:rPr lang="en-GB" sz="2800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GB" sz="2800" b="0" i="1" smtClean="0">
                            <a:latin typeface="Cambria Math" charset="0"/>
                          </a:rPr>
                          <m:t>𝑘</m:t>
                        </m:r>
                      </m:e>
                    </m:d>
                    <m:r>
                      <a:rPr lang="en-GB" sz="2800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to </a:t>
                </a:r>
                <a:r>
                  <a:rPr lang="en-US" sz="2800" b="1" dirty="0" smtClean="0"/>
                  <a:t>optimize 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658" y="5410199"/>
                <a:ext cx="4412175" cy="954107"/>
              </a:xfrm>
              <a:prstGeom prst="rect">
                <a:avLst/>
              </a:prstGeom>
              <a:blipFill rotWithShape="0">
                <a:blip r:embed="rId6"/>
                <a:stretch>
                  <a:fillRect l="-2617" t="-5660" r="-4270" b="-157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5" t="66102"/>
          <a:stretch/>
        </p:blipFill>
        <p:spPr>
          <a:xfrm>
            <a:off x="2438400" y="2847279"/>
            <a:ext cx="6241593" cy="402586"/>
          </a:xfrm>
          <a:prstGeom prst="rect">
            <a:avLst/>
          </a:prstGeom>
          <a:ln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8" t="37308" b="33898"/>
          <a:stretch/>
        </p:blipFill>
        <p:spPr>
          <a:xfrm>
            <a:off x="2438400" y="2505307"/>
            <a:ext cx="6240435" cy="341972"/>
          </a:xfrm>
          <a:prstGeom prst="rect">
            <a:avLst/>
          </a:prstGeom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5" b="57058"/>
          <a:stretch/>
        </p:blipFill>
        <p:spPr>
          <a:xfrm>
            <a:off x="2207941" y="2062216"/>
            <a:ext cx="6466878" cy="510000"/>
          </a:xfrm>
          <a:prstGeom prst="rect">
            <a:avLst/>
          </a:prstGeom>
          <a:ln>
            <a:noFill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842"/>
          <a:stretch/>
        </p:blipFill>
        <p:spPr>
          <a:xfrm>
            <a:off x="544985" y="2062215"/>
            <a:ext cx="1477103" cy="1187649"/>
          </a:xfrm>
          <a:prstGeom prst="rect">
            <a:avLst/>
          </a:prstGeom>
          <a:ln>
            <a:noFill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64"/>
          <a:stretch/>
        </p:blipFill>
        <p:spPr>
          <a:xfrm>
            <a:off x="347916" y="5159293"/>
            <a:ext cx="353609" cy="145591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64910" y="5213999"/>
            <a:ext cx="3549973" cy="369332"/>
            <a:chOff x="764910" y="5213999"/>
            <a:chExt cx="3549973" cy="36933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708" b="13707"/>
            <a:stretch/>
          </p:blipFill>
          <p:spPr>
            <a:xfrm>
              <a:off x="764910" y="5297457"/>
              <a:ext cx="224421" cy="25280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893470" y="5213999"/>
                  <a:ext cx="5863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𝜖</m:t>
                        </m:r>
                        <m:r>
                          <a:rPr lang="en-GB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470" y="5213999"/>
                  <a:ext cx="586314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t="-93443" b="-122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/>
            <p:cNvSpPr txBox="1"/>
            <p:nvPr/>
          </p:nvSpPr>
          <p:spPr>
            <a:xfrm>
              <a:off x="1360228" y="5213999"/>
              <a:ext cx="29546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(slope intercept </a:t>
              </a:r>
              <a:r>
                <a:rPr lang="en-US" dirty="0"/>
                <a:t>parameter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53391" y="5550259"/>
            <a:ext cx="2718956" cy="379874"/>
            <a:chOff x="653391" y="5550259"/>
            <a:chExt cx="2718956" cy="379874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993" b="1879"/>
            <a:stretch/>
          </p:blipFill>
          <p:spPr>
            <a:xfrm>
              <a:off x="653391" y="5590415"/>
              <a:ext cx="335940" cy="33971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877120" y="5550259"/>
                  <a:ext cx="5863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𝜖</m:t>
                        </m:r>
                        <m:r>
                          <a:rPr lang="en-GB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7120" y="5550259"/>
                  <a:ext cx="586314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t="-93443" b="-122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/>
            <p:cNvSpPr txBox="1"/>
            <p:nvPr/>
          </p:nvSpPr>
          <p:spPr>
            <a:xfrm>
              <a:off x="1366670" y="5560801"/>
              <a:ext cx="2005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(slope </a:t>
              </a:r>
              <a:r>
                <a:rPr lang="en-US" dirty="0"/>
                <a:t>parameter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40369" y="5843914"/>
            <a:ext cx="3504282" cy="384439"/>
            <a:chOff x="740369" y="5843914"/>
            <a:chExt cx="3504282" cy="38443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524" b="11387"/>
            <a:stretch/>
          </p:blipFill>
          <p:spPr>
            <a:xfrm>
              <a:off x="740369" y="5897061"/>
              <a:ext cx="159615" cy="27533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851201" y="5843914"/>
                  <a:ext cx="9309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𝜖</m:t>
                        </m:r>
                        <m:r>
                          <a:rPr lang="en-GB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[0;1]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201" y="5843914"/>
                  <a:ext cx="930960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t="-96667" b="-1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4"/>
            <p:cNvSpPr txBox="1"/>
            <p:nvPr/>
          </p:nvSpPr>
          <p:spPr>
            <a:xfrm>
              <a:off x="1661893" y="5859021"/>
              <a:ext cx="2582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(decreasing parameter)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53391" y="6141139"/>
            <a:ext cx="3078299" cy="370078"/>
            <a:chOff x="653391" y="6141139"/>
            <a:chExt cx="3078299" cy="370078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77086" b="3286"/>
            <a:stretch/>
          </p:blipFill>
          <p:spPr>
            <a:xfrm>
              <a:off x="653391" y="6167783"/>
              <a:ext cx="246593" cy="34343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836099" y="6141885"/>
                  <a:ext cx="9309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𝜖</m:t>
                        </m:r>
                        <m:r>
                          <a:rPr lang="en-GB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[0;1]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099" y="6141885"/>
                  <a:ext cx="930960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t="-96667" b="-1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/>
            <p:cNvSpPr txBox="1"/>
            <p:nvPr/>
          </p:nvSpPr>
          <p:spPr>
            <a:xfrm>
              <a:off x="1661893" y="6141139"/>
              <a:ext cx="2069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(decay parameter)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3668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probabilities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36</a:t>
            </a:fld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24088" y="1620383"/>
            <a:ext cx="1467555" cy="146755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S(t</a:t>
            </a:r>
            <a:r>
              <a:rPr lang="en-US" baseline="-25000" dirty="0" smtClean="0"/>
              <a:t>w</a:t>
            </a:r>
            <a:r>
              <a:rPr lang="mr-IN" dirty="0" smtClean="0"/>
              <a:t>–</a:t>
            </a:r>
            <a:r>
              <a:rPr lang="en-US" dirty="0" smtClean="0"/>
              <a:t>1)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824088" y="3509137"/>
            <a:ext cx="1447801" cy="146755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r>
              <a:rPr lang="en-US" baseline="-25000" dirty="0" smtClean="0"/>
              <a:t>e</a:t>
            </a:r>
            <a:r>
              <a:rPr lang="en-US" dirty="0" smtClean="0"/>
              <a:t>(t</a:t>
            </a:r>
            <a:r>
              <a:rPr lang="en-US" baseline="-25000" dirty="0" smtClean="0"/>
              <a:t>w</a:t>
            </a:r>
            <a:r>
              <a:rPr lang="mr-IN" dirty="0" smtClean="0"/>
              <a:t>–</a:t>
            </a:r>
            <a:r>
              <a:rPr lang="en-US" dirty="0" smtClean="0"/>
              <a:t>1)</a:t>
            </a: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5930312" y="1620383"/>
            <a:ext cx="1467555" cy="146755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S(t</a:t>
            </a:r>
            <a:r>
              <a:rPr lang="en-US" baseline="-25000" dirty="0" smtClean="0"/>
              <a:t>w</a:t>
            </a:r>
            <a:r>
              <a:rPr lang="en-US" dirty="0" smtClean="0"/>
              <a:t>+1)</a:t>
            </a:r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3352227" y="1620383"/>
            <a:ext cx="1467555" cy="146755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S(t</a:t>
            </a:r>
            <a:r>
              <a:rPr lang="en-US" baseline="-25000" dirty="0" smtClean="0"/>
              <a:t>w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338667" y="5482436"/>
            <a:ext cx="8176347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3" idx="4"/>
            <a:endCxn id="44" idx="0"/>
          </p:cNvCxnSpPr>
          <p:nvPr/>
        </p:nvCxnSpPr>
        <p:spPr>
          <a:xfrm flipH="1">
            <a:off x="1547989" y="3087938"/>
            <a:ext cx="9877" cy="42119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3352227" y="3509137"/>
            <a:ext cx="1447801" cy="146755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r>
              <a:rPr lang="en-US" baseline="-25000" dirty="0" smtClean="0"/>
              <a:t>e</a:t>
            </a:r>
            <a:r>
              <a:rPr lang="en-US" dirty="0" smtClean="0"/>
              <a:t>(t</a:t>
            </a:r>
            <a:r>
              <a:rPr lang="en-US" baseline="-25000" dirty="0" smtClean="0"/>
              <a:t>w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5950066" y="3509137"/>
            <a:ext cx="1447801" cy="146755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r>
              <a:rPr lang="en-US" baseline="-25000" dirty="0" smtClean="0"/>
              <a:t>e</a:t>
            </a:r>
            <a:r>
              <a:rPr lang="en-US" dirty="0" smtClean="0"/>
              <a:t>(t</a:t>
            </a:r>
            <a:r>
              <a:rPr lang="en-US" baseline="-25000" dirty="0" smtClean="0"/>
              <a:t>w</a:t>
            </a:r>
            <a:r>
              <a:rPr lang="en-GB" dirty="0"/>
              <a:t>+</a:t>
            </a:r>
            <a:r>
              <a:rPr lang="en-US" dirty="0" smtClean="0"/>
              <a:t>1)</a:t>
            </a:r>
            <a:endParaRPr lang="en-US" dirty="0"/>
          </a:p>
        </p:txBody>
      </p:sp>
      <p:cxnSp>
        <p:nvCxnSpPr>
          <p:cNvPr id="51" name="Straight Arrow Connector 50"/>
          <p:cNvCxnSpPr>
            <a:stCxn id="46" idx="4"/>
            <a:endCxn id="49" idx="0"/>
          </p:cNvCxnSpPr>
          <p:nvPr/>
        </p:nvCxnSpPr>
        <p:spPr>
          <a:xfrm flipH="1">
            <a:off x="4076128" y="3087938"/>
            <a:ext cx="9877" cy="42119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5" idx="4"/>
            <a:endCxn id="50" idx="0"/>
          </p:cNvCxnSpPr>
          <p:nvPr/>
        </p:nvCxnSpPr>
        <p:spPr>
          <a:xfrm>
            <a:off x="6664090" y="3087938"/>
            <a:ext cx="9877" cy="42119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4" idx="6"/>
            <a:endCxn id="49" idx="2"/>
          </p:cNvCxnSpPr>
          <p:nvPr/>
        </p:nvCxnSpPr>
        <p:spPr>
          <a:xfrm>
            <a:off x="2271889" y="4242915"/>
            <a:ext cx="108033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9" idx="6"/>
            <a:endCxn id="50" idx="2"/>
          </p:cNvCxnSpPr>
          <p:nvPr/>
        </p:nvCxnSpPr>
        <p:spPr>
          <a:xfrm>
            <a:off x="4800028" y="4242915"/>
            <a:ext cx="115003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44" idx="2"/>
          </p:cNvCxnSpPr>
          <p:nvPr/>
        </p:nvCxnSpPr>
        <p:spPr>
          <a:xfrm>
            <a:off x="338667" y="4242915"/>
            <a:ext cx="485421" cy="0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0" idx="6"/>
          </p:cNvCxnSpPr>
          <p:nvPr/>
        </p:nvCxnSpPr>
        <p:spPr>
          <a:xfrm>
            <a:off x="7397867" y="4242915"/>
            <a:ext cx="1117147" cy="0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7142373" y="4709414"/>
            <a:ext cx="13726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Time</a:t>
            </a:r>
            <a:endParaRPr lang="en-US" sz="4000" b="1" dirty="0"/>
          </a:p>
        </p:txBody>
      </p:sp>
      <p:pic>
        <p:nvPicPr>
          <p:cNvPr id="83" name="Picture 82" descr="Screen Shot 2017-06-13 at 14.58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07" y="5864307"/>
            <a:ext cx="5381441" cy="652001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cxnSp>
        <p:nvCxnSpPr>
          <p:cNvPr id="84" name="Straight Arrow Connector 83"/>
          <p:cNvCxnSpPr>
            <a:stCxn id="44" idx="7"/>
            <a:endCxn id="46" idx="3"/>
          </p:cNvCxnSpPr>
          <p:nvPr/>
        </p:nvCxnSpPr>
        <p:spPr>
          <a:xfrm flipV="1">
            <a:off x="2059863" y="2873020"/>
            <a:ext cx="1507282" cy="85103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 rot="19812609">
            <a:off x="2020470" y="3003935"/>
            <a:ext cx="133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D1282E"/>
                </a:solidFill>
              </a:rPr>
              <a:t>prediction</a:t>
            </a:r>
            <a:endParaRPr lang="en-US" b="1" dirty="0">
              <a:solidFill>
                <a:srgbClr val="D1282E"/>
              </a:solidFill>
            </a:endParaRPr>
          </a:p>
        </p:txBody>
      </p:sp>
      <p:cxnSp>
        <p:nvCxnSpPr>
          <p:cNvPr id="89" name="Straight Arrow Connector 88"/>
          <p:cNvCxnSpPr>
            <a:stCxn id="49" idx="7"/>
          </p:cNvCxnSpPr>
          <p:nvPr/>
        </p:nvCxnSpPr>
        <p:spPr>
          <a:xfrm flipV="1">
            <a:off x="4588002" y="2873020"/>
            <a:ext cx="1549385" cy="85103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 rot="19812609">
            <a:off x="4555247" y="3003975"/>
            <a:ext cx="133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D1282E"/>
                </a:solidFill>
              </a:rPr>
              <a:t>prediction</a:t>
            </a:r>
            <a:endParaRPr lang="en-US" b="1" dirty="0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09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9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52601"/>
                <a:ext cx="7620000" cy="4484426"/>
              </a:xfrm>
            </p:spPr>
            <p:txBody>
              <a:bodyPr>
                <a:normAutofit/>
              </a:bodyPr>
              <a:lstStyle/>
              <a:p>
                <a:pPr marL="457200" indent="-457200" algn="just">
                  <a:buFont typeface="Arial" charset="0"/>
                  <a:buChar char="•"/>
                </a:pPr>
                <a:r>
                  <a:rPr lang="en-US" sz="2800" b="0" dirty="0" smtClean="0"/>
                  <a:t>A good model is one whereby a </a:t>
                </a:r>
                <a:r>
                  <a:rPr lang="en-US" sz="2800" dirty="0" smtClean="0"/>
                  <a:t>functional link</a:t>
                </a:r>
                <a:r>
                  <a:rPr lang="en-US" sz="2800" b="0" dirty="0" smtClean="0"/>
                  <a:t> is associated with a </a:t>
                </a:r>
                <a:r>
                  <a:rPr lang="en-US" sz="2800" dirty="0" smtClean="0"/>
                  <a:t>high edge probability</a:t>
                </a:r>
                <a:endParaRPr lang="en-US" sz="2800" b="0" dirty="0"/>
              </a:p>
              <a:p>
                <a:pPr marL="457200" indent="-457200" algn="just">
                  <a:buFont typeface="Arial" charset="0"/>
                  <a:buChar char="•"/>
                </a:pPr>
                <a:r>
                  <a:rPr lang="en-US" sz="2800" b="0" dirty="0" smtClean="0"/>
                  <a:t>Because of the sparsity, it is better to only penalize the misclassified pair of nodes =&gt; we created a </a:t>
                </a:r>
                <a:r>
                  <a:rPr lang="en-US" sz="2800" dirty="0" smtClean="0"/>
                  <a:t>binary classifier</a:t>
                </a:r>
              </a:p>
              <a:p>
                <a:pPr marL="1657350" lvl="2" indent="-51435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𝑠</m:t>
                        </m:r>
                        <m:r>
                          <a:rPr lang="en-GB" sz="26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GB" sz="2600" b="0" i="1" smtClean="0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GB" sz="2600" b="0" i="1" smtClean="0">
                            <a:latin typeface="Cambria Math" charset="0"/>
                          </a:rPr>
                          <m:t>𝑤</m:t>
                        </m:r>
                      </m:sub>
                    </m:sSub>
                    <m:r>
                      <a:rPr lang="en-GB" sz="2600" b="0" i="1" smtClean="0">
                        <a:latin typeface="Cambria Math" charset="0"/>
                      </a:rPr>
                      <m:t>)&gt;0 </m:t>
                    </m:r>
                  </m:oMath>
                </a14:m>
                <a:r>
                  <a:rPr lang="en-US" sz="26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GB" sz="2600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GB" sz="2600" b="0" i="1" smtClean="0">
                                <a:latin typeface="Cambria Math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sz="2600" b="0" i="1" smtClean="0">
                                <a:latin typeface="Cambria Math" charset="0"/>
                              </a:rPr>
                              <m:t>𝑤</m:t>
                            </m:r>
                          </m:sub>
                        </m:sSub>
                      </m:e>
                    </m:d>
                    <m:r>
                      <a:rPr lang="en-GB" sz="2600" b="0" i="1" smtClean="0">
                        <a:latin typeface="Cambria Math" charset="0"/>
                      </a:rPr>
                      <m:t>&lt;</m:t>
                    </m:r>
                    <m:r>
                      <a:rPr lang="en-GB" sz="2600" b="0" i="1" smtClean="0">
                        <a:latin typeface="Cambria Math" charset="0"/>
                      </a:rPr>
                      <m:t>𝑡h</m:t>
                    </m:r>
                  </m:oMath>
                </a14:m>
                <a:endParaRPr lang="en-GB" sz="2600" b="0" dirty="0" smtClean="0"/>
              </a:p>
              <a:p>
                <a:pPr marL="1657350" lvl="2" indent="-51435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2600" i="1">
                            <a:latin typeface="Cambria Math" charset="0"/>
                          </a:rPr>
                          <m:t>𝑠</m:t>
                        </m:r>
                        <m:r>
                          <a:rPr lang="en-GB" sz="2600" i="1">
                            <a:latin typeface="Cambria Math" charset="0"/>
                          </a:rPr>
                          <m:t>(</m:t>
                        </m:r>
                        <m:r>
                          <a:rPr lang="en-GB" sz="2600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GB" sz="2600" i="1">
                            <a:latin typeface="Cambria Math" charset="0"/>
                          </a:rPr>
                          <m:t>𝑤</m:t>
                        </m:r>
                      </m:sub>
                    </m:sSub>
                    <m:r>
                      <a:rPr lang="en-GB" sz="2600" i="1">
                        <a:latin typeface="Cambria Math" charset="0"/>
                      </a:rPr>
                      <m:t>)</m:t>
                    </m:r>
                    <m:r>
                      <a:rPr lang="en-GB" sz="2600" i="1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GB" sz="2600" i="1">
                        <a:latin typeface="Cambria Math" charset="0"/>
                      </a:rPr>
                      <m:t>0 </m:t>
                    </m:r>
                  </m:oMath>
                </a14:m>
                <a:r>
                  <a:rPr lang="en-US" sz="26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26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GB" sz="2600" i="1">
                            <a:latin typeface="Cambria Math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GB" sz="26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GB" sz="2600" i="1">
                                <a:latin typeface="Cambria Math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sz="2600" i="1">
                                <a:latin typeface="Cambria Math" charset="0"/>
                              </a:rPr>
                              <m:t>𝑤</m:t>
                            </m:r>
                          </m:sub>
                        </m:sSub>
                      </m:e>
                    </m:d>
                    <m:r>
                      <a:rPr lang="en-GB" sz="2600" i="1"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r>
                      <a:rPr lang="en-GB" sz="2600" i="1">
                        <a:latin typeface="Cambria Math" charset="0"/>
                      </a:rPr>
                      <m:t>𝑡h</m:t>
                    </m:r>
                  </m:oMath>
                </a14:m>
                <a:endParaRPr lang="en-GB" sz="2600" dirty="0"/>
              </a:p>
              <a:p>
                <a:pPr marL="971550" lvl="1" indent="-514350" algn="just">
                  <a:buFont typeface="+mj-lt"/>
                  <a:buAutoNum type="arabicPeriod"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52601"/>
                <a:ext cx="7620000" cy="4484426"/>
              </a:xfrm>
              <a:blipFill rotWithShape="0">
                <a:blip r:embed="rId3"/>
                <a:stretch>
                  <a:fillRect l="-1440" t="-1497" r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9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Function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5018" y="3922666"/>
            <a:ext cx="5527110" cy="36933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If the score is low we expect a low edge probability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709796" y="4512008"/>
            <a:ext cx="5663498" cy="36933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If the score is high we expect a high edge probability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38</a:t>
            </a:fld>
            <a:endParaRPr lang="en-US"/>
          </a:p>
        </p:txBody>
      </p:sp>
      <p:cxnSp>
        <p:nvCxnSpPr>
          <p:cNvPr id="5" name="Straight Arrow Connector 4"/>
          <p:cNvCxnSpPr>
            <a:endCxn id="6" idx="0"/>
          </p:cNvCxnSpPr>
          <p:nvPr/>
        </p:nvCxnSpPr>
        <p:spPr>
          <a:xfrm>
            <a:off x="3088573" y="3579270"/>
            <a:ext cx="0" cy="34339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510627" y="3629406"/>
            <a:ext cx="0" cy="88260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47375" y="5301691"/>
            <a:ext cx="762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We </a:t>
            </a:r>
            <a:r>
              <a:rPr lang="en-US" sz="2800" b="1" dirty="0" smtClean="0"/>
              <a:t>minimize</a:t>
            </a:r>
            <a:r>
              <a:rPr lang="en-US" sz="2800" dirty="0" smtClean="0"/>
              <a:t> the error using </a:t>
            </a:r>
            <a:r>
              <a:rPr lang="en-US" sz="2800" b="1" dirty="0" smtClean="0"/>
              <a:t>gradient descent </a:t>
            </a:r>
            <a:r>
              <a:rPr lang="en-US" sz="2800" dirty="0" smtClean="0"/>
              <a:t>and take the resulting parameters.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4" y="2030790"/>
            <a:ext cx="8664575" cy="1574800"/>
          </a:xfrm>
          <a:prstGeom prst="rect">
            <a:avLst/>
          </a:prstGeom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7" r="4928"/>
          <a:stretch/>
        </p:blipFill>
        <p:spPr>
          <a:xfrm>
            <a:off x="5173207" y="2039803"/>
            <a:ext cx="3271345" cy="1574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8" r="44321"/>
          <a:stretch/>
        </p:blipFill>
        <p:spPr>
          <a:xfrm>
            <a:off x="1957043" y="2035907"/>
            <a:ext cx="3074276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4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800" dirty="0" smtClean="0"/>
                  <a:t>Computation</a:t>
                </a:r>
                <a:r>
                  <a:rPr lang="en-US" sz="2800" b="0" dirty="0" smtClean="0"/>
                  <a:t> of the </a:t>
                </a:r>
                <a:r>
                  <a:rPr lang="en-US" sz="2800" dirty="0" smtClean="0"/>
                  <a:t>score</a:t>
                </a:r>
                <a:r>
                  <a:rPr lang="en-US" sz="2800" b="0" dirty="0" smtClean="0"/>
                  <a:t> for each pair of node on each time window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800" dirty="0" smtClean="0"/>
                  <a:t>Use</a:t>
                </a:r>
                <a:r>
                  <a:rPr lang="en-US" sz="2800" b="0" dirty="0" smtClean="0"/>
                  <a:t> of </a:t>
                </a:r>
                <a:r>
                  <a:rPr lang="en-US" sz="2800" dirty="0" smtClean="0"/>
                  <a:t>gradient descent</a:t>
                </a:r>
                <a:r>
                  <a:rPr lang="en-US" sz="2800" b="0" dirty="0" smtClean="0"/>
                  <a:t> algorithm to find the </a:t>
                </a:r>
                <a:r>
                  <a:rPr lang="en-US" sz="2800" dirty="0" smtClean="0"/>
                  <a:t>best parameters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b="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GB" sz="2800" b="0" i="1">
                            <a:latin typeface="Cambria Math" charset="0"/>
                          </a:rPr>
                          <m:t>𝛼</m:t>
                        </m:r>
                        <m:r>
                          <a:rPr lang="en-GB" sz="2800" b="0" i="1">
                            <a:latin typeface="Cambria Math" charset="0"/>
                          </a:rPr>
                          <m:t>,</m:t>
                        </m:r>
                        <m:r>
                          <a:rPr lang="en-GB" sz="2800" b="0" i="1">
                            <a:latin typeface="Cambria Math" charset="0"/>
                          </a:rPr>
                          <m:t>𝛽</m:t>
                        </m:r>
                        <m:r>
                          <a:rPr lang="en-GB" sz="2800" b="0" i="1">
                            <a:latin typeface="Cambria Math" charset="0"/>
                          </a:rPr>
                          <m:t>,</m:t>
                        </m:r>
                        <m:r>
                          <a:rPr lang="en-GB" sz="2800" b="0" i="1">
                            <a:latin typeface="Cambria Math" charset="0"/>
                          </a:rPr>
                          <m:t>𝑑</m:t>
                        </m:r>
                        <m:r>
                          <a:rPr lang="en-GB" sz="2800" b="0" i="1">
                            <a:latin typeface="Cambria Math" charset="0"/>
                          </a:rPr>
                          <m:t>,</m:t>
                        </m:r>
                        <m:r>
                          <a:rPr lang="en-GB" sz="2800" b="0" i="1">
                            <a:latin typeface="Cambria Math" charset="0"/>
                          </a:rPr>
                          <m:t>𝑘</m:t>
                        </m:r>
                      </m:e>
                    </m:d>
                  </m:oMath>
                </a14:m>
                <a:endParaRPr lang="en-US" sz="2800" b="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800" dirty="0" smtClean="0"/>
                  <a:t>Use</a:t>
                </a:r>
                <a:r>
                  <a:rPr lang="en-US" sz="2800" b="0" dirty="0" smtClean="0"/>
                  <a:t> of those parameters to </a:t>
                </a:r>
                <a:r>
                  <a:rPr lang="en-US" sz="2800" dirty="0" smtClean="0"/>
                  <a:t>model the evolution </a:t>
                </a:r>
                <a:r>
                  <a:rPr lang="en-US" sz="2800" b="0" dirty="0" smtClean="0"/>
                  <a:t>=&gt;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2800" b="1" i="1" smtClean="0">
                            <a:latin typeface="Cambria Math" charset="0"/>
                          </a:rPr>
                          <m:t>𝒑</m:t>
                        </m:r>
                      </m:e>
                      <m:sub>
                        <m:r>
                          <a:rPr lang="en-GB" sz="2800" b="1" i="1" smtClean="0">
                            <a:latin typeface="Cambria Math" charset="0"/>
                          </a:rPr>
                          <m:t>𝒆</m:t>
                        </m:r>
                      </m:sub>
                    </m:sSub>
                    <m:d>
                      <m:dPr>
                        <m:ctrlPr>
                          <a:rPr lang="en-GB" sz="280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GB" sz="2800" b="1" i="1" smtClean="0">
                                <a:latin typeface="Cambria Math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GB" sz="2800" b="1" i="1" smtClean="0">
                                <a:latin typeface="Cambria Math" charset="0"/>
                              </a:rPr>
                              <m:t>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 </a:t>
                </a:r>
                <a:r>
                  <a:rPr lang="en-US" sz="2800" b="0" dirty="0" smtClean="0"/>
                  <a:t>for each pair of nodes on each window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800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40" t="-1534" r="-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2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Example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09212" y="5964079"/>
            <a:ext cx="15005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 = 3</a:t>
            </a:r>
            <a:endParaRPr lang="en-US" sz="3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51483" y="1876778"/>
            <a:ext cx="705556" cy="7055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3613035" y="1876778"/>
            <a:ext cx="705556" cy="7055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736684" y="1876778"/>
            <a:ext cx="705556" cy="7055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1942231" y="5258523"/>
            <a:ext cx="705556" cy="7055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4952239" y="5226235"/>
            <a:ext cx="705556" cy="7055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8042264" y="5184817"/>
            <a:ext cx="705556" cy="7055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1942232" y="5261413"/>
            <a:ext cx="705555" cy="70555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8042265" y="5184817"/>
            <a:ext cx="705555" cy="70555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4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11576" y="2719727"/>
            <a:ext cx="8136244" cy="2520314"/>
            <a:chOff x="611576" y="2719727"/>
            <a:chExt cx="8136244" cy="2520314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576" y="2733533"/>
              <a:ext cx="866415" cy="47652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5425" y="2719727"/>
              <a:ext cx="866415" cy="476528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9781" y="4763513"/>
              <a:ext cx="866415" cy="47652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5435" y="4749707"/>
              <a:ext cx="866415" cy="476528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5825" y="2733533"/>
              <a:ext cx="866415" cy="476528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81405" y="4708289"/>
              <a:ext cx="866415" cy="476528"/>
            </a:xfrm>
            <a:prstGeom prst="rect">
              <a:avLst/>
            </a:prstGeom>
          </p:spPr>
        </p:pic>
        <p:cxnSp>
          <p:nvCxnSpPr>
            <p:cNvPr id="45" name="Straight Connector 44"/>
            <p:cNvCxnSpPr/>
            <p:nvPr/>
          </p:nvCxnSpPr>
          <p:spPr>
            <a:xfrm>
              <a:off x="4319829" y="2983109"/>
              <a:ext cx="3691157" cy="1780404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2457427" y="2983109"/>
              <a:ext cx="1315465" cy="1893532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2457427" y="4127273"/>
              <a:ext cx="2834677" cy="749368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292104" y="4127273"/>
              <a:ext cx="2871282" cy="749368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2776196" y="3469919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54980" y="4127273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657795" y="3196255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90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50"/>
    </mc:Choice>
    <mc:Fallback xmlns="">
      <p:transition xmlns:p14="http://schemas.microsoft.com/office/powerpoint/2010/main" spd="slow" advClick="0" advTm="75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validate the method?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0" dirty="0" smtClean="0"/>
              <a:t>We detect </a:t>
            </a:r>
            <a:r>
              <a:rPr lang="en-US" sz="2800" dirty="0" smtClean="0"/>
              <a:t>functional links. </a:t>
            </a:r>
            <a:r>
              <a:rPr lang="en-US" sz="2800" b="0" dirty="0" smtClean="0"/>
              <a:t>Several validations method: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b="0" dirty="0" smtClean="0"/>
              <a:t>Predict the future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b="0" dirty="0" smtClean="0"/>
              <a:t>Analyze the prediction of functional links</a:t>
            </a:r>
          </a:p>
          <a:p>
            <a:pPr marL="457200" indent="-457200">
              <a:buFont typeface="Arial" charset="0"/>
              <a:buChar char="•"/>
            </a:pPr>
            <a:endParaRPr lang="en-US" sz="2800" b="0" dirty="0"/>
          </a:p>
          <a:p>
            <a:r>
              <a:rPr lang="en-US" sz="2800" b="0" dirty="0" smtClean="0"/>
              <a:t>=&gt; Easier to create a network where </a:t>
            </a:r>
            <a:r>
              <a:rPr lang="en-US" sz="2800" dirty="0" smtClean="0"/>
              <a:t>functional links are structural link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8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b="0" dirty="0" smtClean="0"/>
              <a:t>We created </a:t>
            </a:r>
            <a:r>
              <a:rPr lang="en-US" sz="2800" dirty="0" smtClean="0"/>
              <a:t>synthetic data</a:t>
            </a:r>
            <a:r>
              <a:rPr lang="en-US" sz="2800" b="0" dirty="0" smtClean="0"/>
              <a:t> where </a:t>
            </a:r>
            <a:r>
              <a:rPr lang="en-US" sz="2800" dirty="0" smtClean="0"/>
              <a:t>problems</a:t>
            </a:r>
            <a:r>
              <a:rPr lang="en-US" sz="2800" b="0" dirty="0" smtClean="0"/>
              <a:t> occur on </a:t>
            </a:r>
            <a:r>
              <a:rPr lang="en-US" sz="2800" dirty="0" smtClean="0"/>
              <a:t>edges</a:t>
            </a:r>
            <a:r>
              <a:rPr lang="en-US" sz="2800" b="0" dirty="0" smtClean="0"/>
              <a:t> and make their </a:t>
            </a:r>
            <a:r>
              <a:rPr lang="en-US" sz="2800" dirty="0" smtClean="0"/>
              <a:t>extremity nodes emit alerts in  quick succession</a:t>
            </a:r>
            <a:r>
              <a:rPr lang="en-US" sz="2800" b="0" dirty="0" smtClean="0"/>
              <a:t>. </a:t>
            </a:r>
          </a:p>
          <a:p>
            <a:pPr marL="457200" indent="-457200">
              <a:buFont typeface="Arial" charset="0"/>
              <a:buChar char="•"/>
            </a:pPr>
            <a:endParaRPr lang="en-US" sz="2800" b="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800" b="0" dirty="0" smtClean="0"/>
              <a:t>It depends mainly on </a:t>
            </a:r>
            <a:r>
              <a:rPr lang="en-US" sz="2800" dirty="0" smtClean="0"/>
              <a:t>two parameters</a:t>
            </a:r>
            <a:r>
              <a:rPr lang="en-US" sz="2800" b="0" dirty="0" smtClean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The number of alerts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b="0" dirty="0" smtClean="0"/>
              <a:t>The rate of change of the topology</a:t>
            </a:r>
            <a:endParaRPr lang="en-US" sz="2800" dirty="0" smtClean="0"/>
          </a:p>
          <a:p>
            <a:endParaRPr lang="en-US" sz="28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7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Data Example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51483" y="1876778"/>
            <a:ext cx="705556" cy="7055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3613035" y="1876778"/>
            <a:ext cx="705556" cy="7055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736684" y="1876778"/>
            <a:ext cx="705556" cy="7055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1942231" y="5258523"/>
            <a:ext cx="705556" cy="7055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4952239" y="5226235"/>
            <a:ext cx="705556" cy="7055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8042264" y="5184817"/>
            <a:ext cx="705556" cy="70555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42</a:t>
            </a:fld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611576" y="2719727"/>
            <a:ext cx="8136244" cy="2520314"/>
            <a:chOff x="611576" y="2719727"/>
            <a:chExt cx="8136244" cy="2520314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576" y="2733533"/>
              <a:ext cx="866415" cy="476528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5425" y="2719727"/>
              <a:ext cx="866415" cy="476528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9781" y="4763513"/>
              <a:ext cx="866415" cy="476528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5435" y="4749707"/>
              <a:ext cx="866415" cy="476528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5825" y="2733533"/>
              <a:ext cx="866415" cy="476528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81405" y="4708289"/>
              <a:ext cx="866415" cy="476528"/>
            </a:xfrm>
            <a:prstGeom prst="rect">
              <a:avLst/>
            </a:prstGeom>
          </p:spPr>
        </p:pic>
        <p:cxnSp>
          <p:nvCxnSpPr>
            <p:cNvPr id="67" name="Straight Connector 66"/>
            <p:cNvCxnSpPr/>
            <p:nvPr/>
          </p:nvCxnSpPr>
          <p:spPr>
            <a:xfrm>
              <a:off x="4319829" y="2983109"/>
              <a:ext cx="3691157" cy="1780404"/>
            </a:xfrm>
            <a:prstGeom prst="line">
              <a:avLst/>
            </a:prstGeom>
            <a:ln>
              <a:solidFill>
                <a:srgbClr val="3366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2457427" y="2983109"/>
              <a:ext cx="1315465" cy="1893532"/>
            </a:xfrm>
            <a:prstGeom prst="line">
              <a:avLst/>
            </a:prstGeom>
            <a:ln>
              <a:solidFill>
                <a:srgbClr val="3366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609827" y="4876641"/>
              <a:ext cx="2682277" cy="0"/>
            </a:xfrm>
            <a:prstGeom prst="line">
              <a:avLst/>
            </a:prstGeom>
            <a:ln>
              <a:solidFill>
                <a:srgbClr val="3366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1304667" y="2886777"/>
              <a:ext cx="2309607" cy="0"/>
            </a:xfrm>
            <a:prstGeom prst="line">
              <a:avLst/>
            </a:prstGeom>
            <a:ln>
              <a:solidFill>
                <a:srgbClr val="3366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316656" y="2886777"/>
              <a:ext cx="2259169" cy="0"/>
            </a:xfrm>
            <a:prstGeom prst="line">
              <a:avLst/>
            </a:prstGeom>
            <a:ln>
              <a:solidFill>
                <a:srgbClr val="3366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5571798" y="4876641"/>
              <a:ext cx="2309607" cy="0"/>
            </a:xfrm>
            <a:prstGeom prst="line">
              <a:avLst/>
            </a:prstGeom>
            <a:ln>
              <a:solidFill>
                <a:srgbClr val="3366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573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</a:t>
            </a:r>
            <a:r>
              <a:rPr lang="en-US" dirty="0"/>
              <a:t>Data </a:t>
            </a:r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51483" y="1876778"/>
            <a:ext cx="705556" cy="7055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3613035" y="1876778"/>
            <a:ext cx="705556" cy="7055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736684" y="1876778"/>
            <a:ext cx="705556" cy="7055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1942231" y="5258523"/>
            <a:ext cx="705556" cy="7055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4952239" y="5226235"/>
            <a:ext cx="705556" cy="7055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8042264" y="5184817"/>
            <a:ext cx="705556" cy="70555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43</a:t>
            </a:fld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611576" y="2719727"/>
            <a:ext cx="8136244" cy="2520314"/>
            <a:chOff x="611576" y="2719727"/>
            <a:chExt cx="8136244" cy="2520314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576" y="2733533"/>
              <a:ext cx="866415" cy="476528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5425" y="2719727"/>
              <a:ext cx="866415" cy="476528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9781" y="4763513"/>
              <a:ext cx="866415" cy="476528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5435" y="4749707"/>
              <a:ext cx="866415" cy="476528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5825" y="2733533"/>
              <a:ext cx="866415" cy="476528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81405" y="4708289"/>
              <a:ext cx="866415" cy="476528"/>
            </a:xfrm>
            <a:prstGeom prst="rect">
              <a:avLst/>
            </a:prstGeom>
          </p:spPr>
        </p:pic>
        <p:cxnSp>
          <p:nvCxnSpPr>
            <p:cNvPr id="67" name="Straight Connector 66"/>
            <p:cNvCxnSpPr/>
            <p:nvPr/>
          </p:nvCxnSpPr>
          <p:spPr>
            <a:xfrm>
              <a:off x="4319829" y="2983109"/>
              <a:ext cx="3691157" cy="1780404"/>
            </a:xfrm>
            <a:prstGeom prst="line">
              <a:avLst/>
            </a:prstGeom>
            <a:ln>
              <a:solidFill>
                <a:srgbClr val="3366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2457427" y="2983109"/>
              <a:ext cx="1315465" cy="1893532"/>
            </a:xfrm>
            <a:prstGeom prst="line">
              <a:avLst/>
            </a:prstGeom>
            <a:ln>
              <a:solidFill>
                <a:srgbClr val="3366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609827" y="4876641"/>
              <a:ext cx="2682277" cy="0"/>
            </a:xfrm>
            <a:prstGeom prst="line">
              <a:avLst/>
            </a:prstGeom>
            <a:ln>
              <a:solidFill>
                <a:srgbClr val="3366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1304667" y="2886777"/>
              <a:ext cx="2309607" cy="0"/>
            </a:xfrm>
            <a:prstGeom prst="line">
              <a:avLst/>
            </a:prstGeom>
            <a:ln>
              <a:solidFill>
                <a:srgbClr val="3366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316656" y="2886777"/>
              <a:ext cx="2259169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5571798" y="4876641"/>
              <a:ext cx="2309607" cy="0"/>
            </a:xfrm>
            <a:prstGeom prst="line">
              <a:avLst/>
            </a:prstGeom>
            <a:ln>
              <a:solidFill>
                <a:srgbClr val="3366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38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xmlns:p14="http://schemas.microsoft.com/office/powerpoint/2010/main"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</a:t>
            </a:r>
            <a:r>
              <a:rPr lang="en-US" dirty="0"/>
              <a:t>Data Example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51483" y="1876778"/>
            <a:ext cx="705556" cy="7055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3613035" y="1876778"/>
            <a:ext cx="705556" cy="7055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736684" y="1876778"/>
            <a:ext cx="705556" cy="7055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1942231" y="5258523"/>
            <a:ext cx="705556" cy="7055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4952239" y="5226235"/>
            <a:ext cx="705556" cy="7055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8042264" y="5184817"/>
            <a:ext cx="705556" cy="70555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44</a:t>
            </a:fld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611576" y="2719727"/>
            <a:ext cx="8136244" cy="2520314"/>
            <a:chOff x="611576" y="2719727"/>
            <a:chExt cx="8136244" cy="2520314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576" y="2733533"/>
              <a:ext cx="866415" cy="476528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5425" y="2719727"/>
              <a:ext cx="866415" cy="476528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9781" y="4763513"/>
              <a:ext cx="866415" cy="476528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5435" y="4749707"/>
              <a:ext cx="866415" cy="476528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5825" y="2733533"/>
              <a:ext cx="866415" cy="476528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81405" y="4708289"/>
              <a:ext cx="866415" cy="476528"/>
            </a:xfrm>
            <a:prstGeom prst="rect">
              <a:avLst/>
            </a:prstGeom>
          </p:spPr>
        </p:pic>
        <p:cxnSp>
          <p:nvCxnSpPr>
            <p:cNvPr id="67" name="Straight Connector 66"/>
            <p:cNvCxnSpPr/>
            <p:nvPr/>
          </p:nvCxnSpPr>
          <p:spPr>
            <a:xfrm>
              <a:off x="4319829" y="2983109"/>
              <a:ext cx="3691157" cy="1780404"/>
            </a:xfrm>
            <a:prstGeom prst="line">
              <a:avLst/>
            </a:prstGeom>
            <a:ln>
              <a:solidFill>
                <a:srgbClr val="3366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2457427" y="2983109"/>
              <a:ext cx="1315465" cy="1893532"/>
            </a:xfrm>
            <a:prstGeom prst="line">
              <a:avLst/>
            </a:prstGeom>
            <a:ln>
              <a:solidFill>
                <a:srgbClr val="3366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609827" y="4876641"/>
              <a:ext cx="2682277" cy="0"/>
            </a:xfrm>
            <a:prstGeom prst="line">
              <a:avLst/>
            </a:prstGeom>
            <a:ln>
              <a:solidFill>
                <a:srgbClr val="3366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1304667" y="2886777"/>
              <a:ext cx="2309607" cy="0"/>
            </a:xfrm>
            <a:prstGeom prst="line">
              <a:avLst/>
            </a:prstGeom>
            <a:ln>
              <a:solidFill>
                <a:srgbClr val="3366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316656" y="2886777"/>
              <a:ext cx="2259169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5571798" y="4876641"/>
              <a:ext cx="2309607" cy="0"/>
            </a:xfrm>
            <a:prstGeom prst="line">
              <a:avLst/>
            </a:prstGeom>
            <a:ln>
              <a:solidFill>
                <a:srgbClr val="3366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6736685" y="1868213"/>
            <a:ext cx="705555" cy="70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9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xmlns:p14="http://schemas.microsoft.com/office/powerpoint/2010/main"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</a:t>
            </a:r>
            <a:r>
              <a:rPr lang="en-US" dirty="0"/>
              <a:t>Data </a:t>
            </a:r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51483" y="1876778"/>
            <a:ext cx="705556" cy="7055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3613035" y="1876778"/>
            <a:ext cx="705556" cy="7055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736684" y="1876778"/>
            <a:ext cx="705556" cy="7055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1942231" y="5258523"/>
            <a:ext cx="705556" cy="7055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4952239" y="5226235"/>
            <a:ext cx="705556" cy="7055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8042264" y="5184817"/>
            <a:ext cx="705556" cy="70555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45</a:t>
            </a:fld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611576" y="2719727"/>
            <a:ext cx="8136244" cy="2520314"/>
            <a:chOff x="611576" y="2719727"/>
            <a:chExt cx="8136244" cy="2520314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576" y="2733533"/>
              <a:ext cx="866415" cy="476528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5425" y="2719727"/>
              <a:ext cx="866415" cy="476528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9781" y="4763513"/>
              <a:ext cx="866415" cy="476528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5435" y="4749707"/>
              <a:ext cx="866415" cy="476528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5825" y="2733533"/>
              <a:ext cx="866415" cy="476528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81405" y="4708289"/>
              <a:ext cx="866415" cy="476528"/>
            </a:xfrm>
            <a:prstGeom prst="rect">
              <a:avLst/>
            </a:prstGeom>
          </p:spPr>
        </p:pic>
        <p:cxnSp>
          <p:nvCxnSpPr>
            <p:cNvPr id="67" name="Straight Connector 66"/>
            <p:cNvCxnSpPr/>
            <p:nvPr/>
          </p:nvCxnSpPr>
          <p:spPr>
            <a:xfrm>
              <a:off x="4319829" y="2983109"/>
              <a:ext cx="3691157" cy="1780404"/>
            </a:xfrm>
            <a:prstGeom prst="line">
              <a:avLst/>
            </a:prstGeom>
            <a:ln>
              <a:solidFill>
                <a:srgbClr val="3366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2457427" y="2983109"/>
              <a:ext cx="1315465" cy="1893532"/>
            </a:xfrm>
            <a:prstGeom prst="line">
              <a:avLst/>
            </a:prstGeom>
            <a:ln>
              <a:solidFill>
                <a:srgbClr val="3366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609827" y="4876641"/>
              <a:ext cx="2682277" cy="0"/>
            </a:xfrm>
            <a:prstGeom prst="line">
              <a:avLst/>
            </a:prstGeom>
            <a:ln>
              <a:solidFill>
                <a:srgbClr val="3366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1304667" y="2886777"/>
              <a:ext cx="2309607" cy="0"/>
            </a:xfrm>
            <a:prstGeom prst="line">
              <a:avLst/>
            </a:prstGeom>
            <a:ln>
              <a:solidFill>
                <a:srgbClr val="3366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316656" y="2886777"/>
              <a:ext cx="2259169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5571798" y="4876641"/>
              <a:ext cx="2309607" cy="0"/>
            </a:xfrm>
            <a:prstGeom prst="line">
              <a:avLst/>
            </a:prstGeom>
            <a:ln>
              <a:solidFill>
                <a:srgbClr val="3366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3613035" y="1868213"/>
            <a:ext cx="705555" cy="70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xmlns:p14="http://schemas.microsoft.com/office/powerpoint/2010/main"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</a:t>
            </a:r>
            <a:r>
              <a:rPr lang="en-US" dirty="0"/>
              <a:t>Data </a:t>
            </a:r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51483" y="1876778"/>
            <a:ext cx="705556" cy="7055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3613035" y="1876778"/>
            <a:ext cx="705556" cy="7055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736684" y="1876778"/>
            <a:ext cx="705556" cy="7055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1942231" y="5258523"/>
            <a:ext cx="705556" cy="7055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4952239" y="5226235"/>
            <a:ext cx="705556" cy="7055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8042264" y="5184817"/>
            <a:ext cx="705556" cy="70555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46</a:t>
            </a:fld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611576" y="2719727"/>
            <a:ext cx="8136244" cy="2520314"/>
            <a:chOff x="611576" y="2719727"/>
            <a:chExt cx="8136244" cy="2520314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576" y="2733533"/>
              <a:ext cx="866415" cy="476528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5425" y="2719727"/>
              <a:ext cx="866415" cy="476528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9781" y="4763513"/>
              <a:ext cx="866415" cy="476528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5435" y="4749707"/>
              <a:ext cx="866415" cy="476528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5825" y="2733533"/>
              <a:ext cx="866415" cy="476528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81405" y="4708289"/>
              <a:ext cx="866415" cy="476528"/>
            </a:xfrm>
            <a:prstGeom prst="rect">
              <a:avLst/>
            </a:prstGeom>
          </p:spPr>
        </p:pic>
        <p:cxnSp>
          <p:nvCxnSpPr>
            <p:cNvPr id="67" name="Straight Connector 66"/>
            <p:cNvCxnSpPr/>
            <p:nvPr/>
          </p:nvCxnSpPr>
          <p:spPr>
            <a:xfrm>
              <a:off x="4319829" y="2983109"/>
              <a:ext cx="3691157" cy="1780404"/>
            </a:xfrm>
            <a:prstGeom prst="line">
              <a:avLst/>
            </a:prstGeom>
            <a:ln>
              <a:solidFill>
                <a:srgbClr val="3366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2457427" y="2983109"/>
              <a:ext cx="1315465" cy="1893532"/>
            </a:xfrm>
            <a:prstGeom prst="line">
              <a:avLst/>
            </a:prstGeom>
            <a:ln>
              <a:solidFill>
                <a:srgbClr val="3366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609827" y="4876641"/>
              <a:ext cx="2682277" cy="0"/>
            </a:xfrm>
            <a:prstGeom prst="line">
              <a:avLst/>
            </a:prstGeom>
            <a:ln>
              <a:solidFill>
                <a:srgbClr val="3366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1304667" y="2886777"/>
              <a:ext cx="2309607" cy="0"/>
            </a:xfrm>
            <a:prstGeom prst="line">
              <a:avLst/>
            </a:prstGeom>
            <a:ln>
              <a:solidFill>
                <a:srgbClr val="3366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316656" y="2886777"/>
              <a:ext cx="2259169" cy="0"/>
            </a:xfrm>
            <a:prstGeom prst="line">
              <a:avLst/>
            </a:prstGeom>
            <a:ln>
              <a:solidFill>
                <a:srgbClr val="3366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5571798" y="4876641"/>
              <a:ext cx="2309607" cy="0"/>
            </a:xfrm>
            <a:prstGeom prst="line">
              <a:avLst/>
            </a:prstGeom>
            <a:ln>
              <a:solidFill>
                <a:srgbClr val="3366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346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xmlns:p14="http://schemas.microsoft.com/office/powerpoint/2010/main"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</a:t>
            </a:r>
            <a:r>
              <a:rPr lang="en-US" dirty="0"/>
              <a:t>Data </a:t>
            </a:r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51483" y="1876778"/>
            <a:ext cx="705556" cy="7055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3613035" y="1876778"/>
            <a:ext cx="705556" cy="7055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736684" y="1876778"/>
            <a:ext cx="705556" cy="7055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1942231" y="5258523"/>
            <a:ext cx="705556" cy="7055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4952239" y="5226235"/>
            <a:ext cx="705556" cy="7055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8042264" y="5184817"/>
            <a:ext cx="705556" cy="70555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47</a:t>
            </a:fld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611576" y="2719727"/>
            <a:ext cx="8136244" cy="2520314"/>
            <a:chOff x="611576" y="2719727"/>
            <a:chExt cx="8136244" cy="2520314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576" y="2733533"/>
              <a:ext cx="866415" cy="476528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5425" y="2719727"/>
              <a:ext cx="866415" cy="476528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9781" y="4763513"/>
              <a:ext cx="866415" cy="476528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5435" y="4749707"/>
              <a:ext cx="866415" cy="476528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5825" y="2733533"/>
              <a:ext cx="866415" cy="476528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81405" y="4708289"/>
              <a:ext cx="866415" cy="476528"/>
            </a:xfrm>
            <a:prstGeom prst="rect">
              <a:avLst/>
            </a:prstGeom>
          </p:spPr>
        </p:pic>
        <p:cxnSp>
          <p:nvCxnSpPr>
            <p:cNvPr id="67" name="Straight Connector 66"/>
            <p:cNvCxnSpPr/>
            <p:nvPr/>
          </p:nvCxnSpPr>
          <p:spPr>
            <a:xfrm>
              <a:off x="4319829" y="2983109"/>
              <a:ext cx="3691157" cy="1780404"/>
            </a:xfrm>
            <a:prstGeom prst="line">
              <a:avLst/>
            </a:prstGeom>
            <a:ln>
              <a:solidFill>
                <a:srgbClr val="3366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2500313" y="2983109"/>
              <a:ext cx="1272579" cy="1780404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609827" y="4876641"/>
              <a:ext cx="2682277" cy="0"/>
            </a:xfrm>
            <a:prstGeom prst="line">
              <a:avLst/>
            </a:prstGeom>
            <a:ln>
              <a:solidFill>
                <a:srgbClr val="3366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1304667" y="2886777"/>
              <a:ext cx="2309607" cy="0"/>
            </a:xfrm>
            <a:prstGeom prst="line">
              <a:avLst/>
            </a:prstGeom>
            <a:ln>
              <a:solidFill>
                <a:srgbClr val="3366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316656" y="2886777"/>
              <a:ext cx="2259169" cy="0"/>
            </a:xfrm>
            <a:prstGeom prst="line">
              <a:avLst/>
            </a:prstGeom>
            <a:ln>
              <a:solidFill>
                <a:srgbClr val="3366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5571798" y="4876641"/>
              <a:ext cx="2309607" cy="0"/>
            </a:xfrm>
            <a:prstGeom prst="line">
              <a:avLst/>
            </a:prstGeom>
            <a:ln>
              <a:solidFill>
                <a:srgbClr val="3366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3614274" y="1867310"/>
            <a:ext cx="705555" cy="70555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1942231" y="5258524"/>
            <a:ext cx="705555" cy="70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6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xmlns:p14="http://schemas.microsoft.com/office/powerpoint/2010/main"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</a:t>
            </a:r>
            <a:r>
              <a:rPr lang="en-US" dirty="0"/>
              <a:t>Data </a:t>
            </a:r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51483" y="1876778"/>
            <a:ext cx="705556" cy="7055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3613035" y="1876778"/>
            <a:ext cx="705556" cy="7055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736684" y="1876778"/>
            <a:ext cx="705556" cy="7055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1942231" y="5258523"/>
            <a:ext cx="705556" cy="7055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4952239" y="5226235"/>
            <a:ext cx="705556" cy="7055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8042264" y="5184817"/>
            <a:ext cx="705556" cy="70555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48</a:t>
            </a:fld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611576" y="2719727"/>
            <a:ext cx="8136244" cy="2520314"/>
            <a:chOff x="611576" y="2719727"/>
            <a:chExt cx="8136244" cy="2520314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576" y="2733533"/>
              <a:ext cx="866415" cy="476528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5425" y="2719727"/>
              <a:ext cx="866415" cy="476528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9781" y="4763513"/>
              <a:ext cx="866415" cy="476528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5435" y="4749707"/>
              <a:ext cx="866415" cy="476528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5825" y="2733533"/>
              <a:ext cx="866415" cy="476528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81405" y="4708289"/>
              <a:ext cx="866415" cy="476528"/>
            </a:xfrm>
            <a:prstGeom prst="rect">
              <a:avLst/>
            </a:prstGeom>
          </p:spPr>
        </p:pic>
        <p:cxnSp>
          <p:nvCxnSpPr>
            <p:cNvPr id="67" name="Straight Connector 66"/>
            <p:cNvCxnSpPr/>
            <p:nvPr/>
          </p:nvCxnSpPr>
          <p:spPr>
            <a:xfrm>
              <a:off x="4319829" y="2983109"/>
              <a:ext cx="3691157" cy="1780404"/>
            </a:xfrm>
            <a:prstGeom prst="line">
              <a:avLst/>
            </a:prstGeom>
            <a:ln>
              <a:solidFill>
                <a:srgbClr val="3366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2457427" y="2983109"/>
              <a:ext cx="1315465" cy="1893532"/>
            </a:xfrm>
            <a:prstGeom prst="line">
              <a:avLst/>
            </a:prstGeom>
            <a:ln>
              <a:solidFill>
                <a:srgbClr val="3366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609827" y="4876641"/>
              <a:ext cx="2682277" cy="0"/>
            </a:xfrm>
            <a:prstGeom prst="line">
              <a:avLst/>
            </a:prstGeom>
            <a:ln>
              <a:solidFill>
                <a:srgbClr val="3366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1304667" y="2886777"/>
              <a:ext cx="2309607" cy="0"/>
            </a:xfrm>
            <a:prstGeom prst="line">
              <a:avLst/>
            </a:prstGeom>
            <a:ln>
              <a:solidFill>
                <a:srgbClr val="3366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316656" y="2886777"/>
              <a:ext cx="2259169" cy="0"/>
            </a:xfrm>
            <a:prstGeom prst="line">
              <a:avLst/>
            </a:prstGeom>
            <a:ln>
              <a:solidFill>
                <a:srgbClr val="3366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5571798" y="4876641"/>
              <a:ext cx="2309607" cy="0"/>
            </a:xfrm>
            <a:prstGeom prst="line">
              <a:avLst/>
            </a:prstGeom>
            <a:ln>
              <a:solidFill>
                <a:srgbClr val="3366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728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xmlns:p14="http://schemas.microsoft.com/office/powerpoint/2010/main"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</a:t>
            </a:r>
            <a:r>
              <a:rPr lang="en-US" dirty="0"/>
              <a:t>Data </a:t>
            </a:r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51483" y="1876778"/>
            <a:ext cx="705556" cy="7055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3613035" y="1876778"/>
            <a:ext cx="705556" cy="7055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736684" y="1876778"/>
            <a:ext cx="705556" cy="7055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1942231" y="5258523"/>
            <a:ext cx="705556" cy="7055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4952239" y="5226235"/>
            <a:ext cx="705556" cy="7055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8042264" y="5184817"/>
            <a:ext cx="705556" cy="70555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49</a:t>
            </a:fld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611576" y="2719727"/>
            <a:ext cx="8136244" cy="2520314"/>
            <a:chOff x="611576" y="2719727"/>
            <a:chExt cx="8136244" cy="2520314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576" y="2733533"/>
              <a:ext cx="866415" cy="476528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5425" y="2719727"/>
              <a:ext cx="866415" cy="476528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9781" y="4763513"/>
              <a:ext cx="866415" cy="476528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5435" y="4749707"/>
              <a:ext cx="866415" cy="476528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5825" y="2733533"/>
              <a:ext cx="866415" cy="476528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81405" y="4708289"/>
              <a:ext cx="866415" cy="476528"/>
            </a:xfrm>
            <a:prstGeom prst="rect">
              <a:avLst/>
            </a:prstGeom>
          </p:spPr>
        </p:pic>
        <p:cxnSp>
          <p:nvCxnSpPr>
            <p:cNvPr id="67" name="Straight Connector 66"/>
            <p:cNvCxnSpPr/>
            <p:nvPr/>
          </p:nvCxnSpPr>
          <p:spPr>
            <a:xfrm>
              <a:off x="4319829" y="2983109"/>
              <a:ext cx="3691157" cy="1780404"/>
            </a:xfrm>
            <a:prstGeom prst="line">
              <a:avLst/>
            </a:prstGeom>
            <a:ln>
              <a:solidFill>
                <a:srgbClr val="3366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2457427" y="2983109"/>
              <a:ext cx="1315465" cy="1893532"/>
            </a:xfrm>
            <a:prstGeom prst="line">
              <a:avLst/>
            </a:prstGeom>
            <a:ln>
              <a:solidFill>
                <a:srgbClr val="3366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609827" y="4876641"/>
              <a:ext cx="2682277" cy="0"/>
            </a:xfrm>
            <a:prstGeom prst="line">
              <a:avLst/>
            </a:prstGeom>
            <a:ln>
              <a:solidFill>
                <a:srgbClr val="3366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1304667" y="2886777"/>
              <a:ext cx="2309607" cy="0"/>
            </a:xfrm>
            <a:prstGeom prst="line">
              <a:avLst/>
            </a:prstGeom>
            <a:ln>
              <a:solidFill>
                <a:srgbClr val="3366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316656" y="2886777"/>
              <a:ext cx="2259169" cy="0"/>
            </a:xfrm>
            <a:prstGeom prst="line">
              <a:avLst/>
            </a:prstGeom>
            <a:ln>
              <a:solidFill>
                <a:srgbClr val="3366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5657795" y="4876641"/>
              <a:ext cx="2223610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4952240" y="5226235"/>
            <a:ext cx="705555" cy="70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4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xmlns:p14="http://schemas.microsoft.com/office/powerpoint/2010/main"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Example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09212" y="5964079"/>
            <a:ext cx="15005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 = 4</a:t>
            </a:r>
            <a:endParaRPr lang="en-US" sz="3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51483" y="1876778"/>
            <a:ext cx="705556" cy="7055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3613035" y="1876778"/>
            <a:ext cx="705556" cy="7055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736684" y="1876778"/>
            <a:ext cx="705556" cy="7055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1942231" y="5258523"/>
            <a:ext cx="705556" cy="7055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4952239" y="5226235"/>
            <a:ext cx="705556" cy="7055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8042264" y="5184817"/>
            <a:ext cx="705556" cy="70555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5</a:t>
            </a:fld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2457427" y="4127273"/>
            <a:ext cx="2834677" cy="749368"/>
          </a:xfrm>
          <a:prstGeom prst="line">
            <a:avLst/>
          </a:prstGeom>
          <a:ln>
            <a:solidFill>
              <a:srgbClr val="3366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292104" y="4127273"/>
            <a:ext cx="2871282" cy="749368"/>
          </a:xfrm>
          <a:prstGeom prst="line">
            <a:avLst/>
          </a:prstGeom>
          <a:ln>
            <a:solidFill>
              <a:srgbClr val="3366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611576" y="2719727"/>
            <a:ext cx="8136244" cy="2520314"/>
            <a:chOff x="611576" y="2719727"/>
            <a:chExt cx="8136244" cy="252031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576" y="2733533"/>
              <a:ext cx="866415" cy="47652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5425" y="2719727"/>
              <a:ext cx="866415" cy="47652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9781" y="4763513"/>
              <a:ext cx="866415" cy="47652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5435" y="4749707"/>
              <a:ext cx="866415" cy="476528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5825" y="2733533"/>
              <a:ext cx="866415" cy="47652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81405" y="4708289"/>
              <a:ext cx="866415" cy="476528"/>
            </a:xfrm>
            <a:prstGeom prst="rect">
              <a:avLst/>
            </a:prstGeom>
          </p:spPr>
        </p:pic>
        <p:cxnSp>
          <p:nvCxnSpPr>
            <p:cNvPr id="30" name="Straight Connector 29"/>
            <p:cNvCxnSpPr/>
            <p:nvPr/>
          </p:nvCxnSpPr>
          <p:spPr>
            <a:xfrm>
              <a:off x="4319829" y="2983109"/>
              <a:ext cx="3691157" cy="1780404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2457427" y="2983109"/>
              <a:ext cx="1315465" cy="1893532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2457427" y="4127273"/>
              <a:ext cx="2834677" cy="749368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292104" y="4127273"/>
              <a:ext cx="2871282" cy="749368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2776196" y="3469919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154980" y="4127273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657795" y="3196255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90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50"/>
    </mc:Choice>
    <mc:Fallback xmlns="">
      <p:transition xmlns:p14="http://schemas.microsoft.com/office/powerpoint/2010/main" spd="slow" advClick="0" advTm="75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</a:t>
            </a:r>
            <a:r>
              <a:rPr lang="en-US" dirty="0"/>
              <a:t>Data </a:t>
            </a:r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51483" y="1876778"/>
            <a:ext cx="705556" cy="7055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3613035" y="1876778"/>
            <a:ext cx="705556" cy="7055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736684" y="1876778"/>
            <a:ext cx="705556" cy="7055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1942231" y="5258523"/>
            <a:ext cx="705556" cy="7055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4952239" y="5226235"/>
            <a:ext cx="705556" cy="7055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8042264" y="5184817"/>
            <a:ext cx="705556" cy="70555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50</a:t>
            </a:fld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611576" y="2719727"/>
            <a:ext cx="8136244" cy="2520314"/>
            <a:chOff x="611576" y="2719727"/>
            <a:chExt cx="8136244" cy="2520314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576" y="2733533"/>
              <a:ext cx="866415" cy="476528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5425" y="2719727"/>
              <a:ext cx="866415" cy="476528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9781" y="4763513"/>
              <a:ext cx="866415" cy="476528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5435" y="4749707"/>
              <a:ext cx="866415" cy="476528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5825" y="2733533"/>
              <a:ext cx="866415" cy="476528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81405" y="4708289"/>
              <a:ext cx="866415" cy="476528"/>
            </a:xfrm>
            <a:prstGeom prst="rect">
              <a:avLst/>
            </a:prstGeom>
          </p:spPr>
        </p:pic>
        <p:cxnSp>
          <p:nvCxnSpPr>
            <p:cNvPr id="67" name="Straight Connector 66"/>
            <p:cNvCxnSpPr/>
            <p:nvPr/>
          </p:nvCxnSpPr>
          <p:spPr>
            <a:xfrm>
              <a:off x="4319829" y="2983109"/>
              <a:ext cx="3691157" cy="1780404"/>
            </a:xfrm>
            <a:prstGeom prst="line">
              <a:avLst/>
            </a:prstGeom>
            <a:ln>
              <a:solidFill>
                <a:srgbClr val="3366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2457427" y="2983109"/>
              <a:ext cx="1315465" cy="1893532"/>
            </a:xfrm>
            <a:prstGeom prst="line">
              <a:avLst/>
            </a:prstGeom>
            <a:ln>
              <a:solidFill>
                <a:srgbClr val="3366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609827" y="4876641"/>
              <a:ext cx="2682277" cy="0"/>
            </a:xfrm>
            <a:prstGeom prst="line">
              <a:avLst/>
            </a:prstGeom>
            <a:ln>
              <a:solidFill>
                <a:srgbClr val="3366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1304667" y="2886777"/>
              <a:ext cx="2309607" cy="0"/>
            </a:xfrm>
            <a:prstGeom prst="line">
              <a:avLst/>
            </a:prstGeom>
            <a:ln>
              <a:solidFill>
                <a:srgbClr val="3366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316656" y="2886777"/>
              <a:ext cx="2259169" cy="0"/>
            </a:xfrm>
            <a:prstGeom prst="line">
              <a:avLst/>
            </a:prstGeom>
            <a:ln>
              <a:solidFill>
                <a:srgbClr val="3366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5657795" y="4876641"/>
              <a:ext cx="2223610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8042265" y="5184817"/>
            <a:ext cx="705555" cy="70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7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xmlns:p14="http://schemas.microsoft.com/office/powerpoint/2010/main"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</a:t>
            </a:r>
            <a:r>
              <a:rPr lang="en-US" dirty="0"/>
              <a:t>Data </a:t>
            </a:r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51483" y="1876778"/>
            <a:ext cx="705556" cy="7055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3613035" y="1876778"/>
            <a:ext cx="705556" cy="7055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736684" y="1876778"/>
            <a:ext cx="705556" cy="7055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1942231" y="5258523"/>
            <a:ext cx="705556" cy="7055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4952239" y="5226235"/>
            <a:ext cx="705556" cy="7055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8042264" y="5184817"/>
            <a:ext cx="705556" cy="70555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51</a:t>
            </a:fld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611576" y="2719727"/>
            <a:ext cx="8136244" cy="2520314"/>
            <a:chOff x="611576" y="2719727"/>
            <a:chExt cx="8136244" cy="2520314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576" y="2733533"/>
              <a:ext cx="866415" cy="476528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5425" y="2719727"/>
              <a:ext cx="866415" cy="476528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9781" y="4763513"/>
              <a:ext cx="866415" cy="476528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5435" y="4749707"/>
              <a:ext cx="866415" cy="476528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5825" y="2733533"/>
              <a:ext cx="866415" cy="476528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81405" y="4708289"/>
              <a:ext cx="866415" cy="476528"/>
            </a:xfrm>
            <a:prstGeom prst="rect">
              <a:avLst/>
            </a:prstGeom>
          </p:spPr>
        </p:pic>
        <p:cxnSp>
          <p:nvCxnSpPr>
            <p:cNvPr id="67" name="Straight Connector 66"/>
            <p:cNvCxnSpPr/>
            <p:nvPr/>
          </p:nvCxnSpPr>
          <p:spPr>
            <a:xfrm>
              <a:off x="4319829" y="2983109"/>
              <a:ext cx="3691157" cy="1780404"/>
            </a:xfrm>
            <a:prstGeom prst="line">
              <a:avLst/>
            </a:prstGeom>
            <a:ln>
              <a:solidFill>
                <a:srgbClr val="3366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2457427" y="2983109"/>
              <a:ext cx="1315465" cy="1893532"/>
            </a:xfrm>
            <a:prstGeom prst="line">
              <a:avLst/>
            </a:prstGeom>
            <a:ln>
              <a:solidFill>
                <a:srgbClr val="3366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609827" y="4876641"/>
              <a:ext cx="2682277" cy="0"/>
            </a:xfrm>
            <a:prstGeom prst="line">
              <a:avLst/>
            </a:prstGeom>
            <a:ln>
              <a:solidFill>
                <a:srgbClr val="3366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1304667" y="2886777"/>
              <a:ext cx="2309607" cy="0"/>
            </a:xfrm>
            <a:prstGeom prst="line">
              <a:avLst/>
            </a:prstGeom>
            <a:ln>
              <a:solidFill>
                <a:srgbClr val="3366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316656" y="2886777"/>
              <a:ext cx="2259169" cy="0"/>
            </a:xfrm>
            <a:prstGeom prst="line">
              <a:avLst/>
            </a:prstGeom>
            <a:ln>
              <a:solidFill>
                <a:srgbClr val="3366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5571798" y="4876641"/>
              <a:ext cx="2309607" cy="0"/>
            </a:xfrm>
            <a:prstGeom prst="line">
              <a:avLst/>
            </a:prstGeom>
            <a:ln>
              <a:solidFill>
                <a:srgbClr val="3366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90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46745" y="6033814"/>
            <a:ext cx="8482914" cy="46166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b="1" dirty="0" smtClean="0"/>
              <a:t>precision increases </a:t>
            </a:r>
            <a:r>
              <a:rPr lang="en-US" sz="2400" dirty="0" smtClean="0"/>
              <a:t>with the edge probability threshold</a:t>
            </a:r>
            <a:endParaRPr 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457200" y="2500353"/>
            <a:ext cx="8245475" cy="3277296"/>
            <a:chOff x="457200" y="2500353"/>
            <a:chExt cx="8245475" cy="3277296"/>
          </a:xfrm>
        </p:grpSpPr>
        <p:pic>
          <p:nvPicPr>
            <p:cNvPr id="38" name="Picture 37" descr="Screen Shot 2017-06-13 at 11.44.09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2646998"/>
              <a:ext cx="4895523" cy="3130651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/>
          </p:nvGrpSpPr>
          <p:grpSpPr>
            <a:xfrm>
              <a:off x="5979488" y="3480373"/>
              <a:ext cx="2204289" cy="2217453"/>
              <a:chOff x="5870222" y="3222138"/>
              <a:chExt cx="2204289" cy="2217453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5870222" y="3880557"/>
                <a:ext cx="931334" cy="0"/>
              </a:xfrm>
              <a:prstGeom prst="line">
                <a:avLst/>
              </a:prstGeom>
              <a:ln w="57150" cmpd="sng">
                <a:solidFill>
                  <a:srgbClr val="0000FF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5870222" y="3496735"/>
                <a:ext cx="931334" cy="0"/>
              </a:xfrm>
              <a:prstGeom prst="line">
                <a:avLst/>
              </a:prstGeom>
              <a:ln w="57150" cmpd="sng">
                <a:solidFill>
                  <a:srgbClr val="66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5870222" y="4258734"/>
                <a:ext cx="931334" cy="0"/>
              </a:xfrm>
              <a:prstGeom prst="line">
                <a:avLst/>
              </a:prstGeom>
              <a:ln w="57150" cmpd="sng">
                <a:solidFill>
                  <a:srgbClr val="2DFFDF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5870222" y="4651023"/>
                <a:ext cx="931334" cy="0"/>
              </a:xfrm>
              <a:prstGeom prst="line">
                <a:avLst/>
              </a:prstGeom>
              <a:ln w="57150" cmpd="sng">
                <a:solidFill>
                  <a:srgbClr val="008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5870222" y="5032022"/>
                <a:ext cx="931334" cy="0"/>
              </a:xfrm>
              <a:prstGeom prst="line">
                <a:avLst/>
              </a:prstGeom>
              <a:ln w="57150" cmpd="sng">
                <a:solidFill>
                  <a:schemeClr val="accent2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5870222" y="5370689"/>
                <a:ext cx="931334" cy="0"/>
              </a:xfrm>
              <a:prstGeom prst="line">
                <a:avLst/>
              </a:prstGeom>
              <a:ln w="57150" cmpd="sng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6956778" y="3222138"/>
                <a:ext cx="9611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th</a:t>
                </a:r>
                <a:r>
                  <a:rPr lang="en-US" dirty="0" smtClean="0"/>
                  <a:t> = 0.7</a:t>
                </a:r>
                <a:endParaRPr lang="en-US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941602" y="3582774"/>
                <a:ext cx="9611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th</a:t>
                </a:r>
                <a:r>
                  <a:rPr lang="en-US" dirty="0" smtClean="0"/>
                  <a:t> = 0.5</a:t>
                </a:r>
                <a:endParaRPr lang="en-US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955713" y="3954089"/>
                <a:ext cx="10895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th</a:t>
                </a:r>
                <a:r>
                  <a:rPr lang="en-US" dirty="0" smtClean="0"/>
                  <a:t> = 0.35</a:t>
                </a:r>
                <a:endParaRPr lang="en-US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955713" y="4335321"/>
                <a:ext cx="9611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th</a:t>
                </a:r>
                <a:r>
                  <a:rPr lang="en-US" dirty="0" smtClean="0"/>
                  <a:t> = 0.2</a:t>
                </a:r>
                <a:endParaRPr lang="en-US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970889" y="4715028"/>
                <a:ext cx="9611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th</a:t>
                </a:r>
                <a:r>
                  <a:rPr lang="en-US" dirty="0" smtClean="0"/>
                  <a:t> = 0.1</a:t>
                </a:r>
                <a:endParaRPr lang="en-US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985000" y="5070259"/>
                <a:ext cx="10895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th</a:t>
                </a:r>
                <a:r>
                  <a:rPr lang="en-US" dirty="0" smtClean="0"/>
                  <a:t> = 0.01</a:t>
                </a:r>
                <a:endParaRPr lang="en-US" dirty="0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5891540" y="2500353"/>
              <a:ext cx="281113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Minimal edge probability above which an edge is predicted (p</a:t>
              </a:r>
              <a:r>
                <a:rPr lang="en-US" baseline="-25000" dirty="0" smtClean="0"/>
                <a:t>e</a:t>
              </a:r>
              <a:r>
                <a:rPr lang="en-US" dirty="0" smtClean="0"/>
                <a:t> &gt; </a:t>
              </a:r>
              <a:r>
                <a:rPr lang="en-US" dirty="0" err="1" smtClean="0"/>
                <a:t>th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57200" y="1725717"/>
            <a:ext cx="8239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Precision:</a:t>
            </a:r>
            <a:r>
              <a:rPr lang="en-US" sz="2400" dirty="0" smtClean="0"/>
              <a:t> Percentage of edges </a:t>
            </a:r>
            <a:r>
              <a:rPr lang="en-US" sz="2400" b="1" dirty="0" smtClean="0"/>
              <a:t>correctly </a:t>
            </a:r>
            <a:r>
              <a:rPr lang="en-US" sz="2400" dirty="0" smtClean="0"/>
              <a:t>predicted</a:t>
            </a:r>
            <a:r>
              <a:rPr lang="en-US" sz="2400" b="1" dirty="0" smtClean="0"/>
              <a:t> </a:t>
            </a:r>
            <a:r>
              <a:rPr lang="en-US" sz="2400" dirty="0" smtClean="0"/>
              <a:t>over the number of the predicted ones.</a:t>
            </a:r>
            <a:endParaRPr lang="en-US" sz="2400" b="1" dirty="0"/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3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93269" y="6033814"/>
            <a:ext cx="8752286" cy="46166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b="1" dirty="0" smtClean="0"/>
              <a:t>sensitivity decreases </a:t>
            </a:r>
            <a:r>
              <a:rPr lang="en-US" sz="2400" dirty="0" smtClean="0"/>
              <a:t>with the edge probability threshold</a:t>
            </a:r>
            <a:endParaRPr lang="en-US" sz="2400" dirty="0"/>
          </a:p>
        </p:txBody>
      </p:sp>
      <p:sp>
        <p:nvSpPr>
          <p:cNvPr id="56" name="TextBox 55"/>
          <p:cNvSpPr txBox="1"/>
          <p:nvPr/>
        </p:nvSpPr>
        <p:spPr>
          <a:xfrm>
            <a:off x="457200" y="1725717"/>
            <a:ext cx="8239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Sensitivity:</a:t>
            </a:r>
            <a:r>
              <a:rPr lang="en-US" sz="2400" dirty="0" smtClean="0"/>
              <a:t> Percentage of edges </a:t>
            </a:r>
            <a:r>
              <a:rPr lang="en-US" sz="2400" b="1" dirty="0" smtClean="0"/>
              <a:t>correctly</a:t>
            </a:r>
            <a:r>
              <a:rPr lang="en-US" sz="2400" dirty="0" smtClean="0"/>
              <a:t> predicted over the number of actual edges</a:t>
            </a:r>
            <a:endParaRPr lang="en-US" sz="24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567639" y="2500353"/>
            <a:ext cx="8129429" cy="3476516"/>
            <a:chOff x="567639" y="2500353"/>
            <a:chExt cx="8129429" cy="3476516"/>
          </a:xfrm>
        </p:grpSpPr>
        <p:grpSp>
          <p:nvGrpSpPr>
            <p:cNvPr id="40" name="Group 39"/>
            <p:cNvGrpSpPr/>
            <p:nvPr/>
          </p:nvGrpSpPr>
          <p:grpSpPr>
            <a:xfrm>
              <a:off x="5979488" y="3480373"/>
              <a:ext cx="2204289" cy="2217453"/>
              <a:chOff x="5870222" y="3222138"/>
              <a:chExt cx="2204289" cy="2217453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5870222" y="3880557"/>
                <a:ext cx="931334" cy="0"/>
              </a:xfrm>
              <a:prstGeom prst="line">
                <a:avLst/>
              </a:prstGeom>
              <a:ln w="57150" cmpd="sng">
                <a:solidFill>
                  <a:srgbClr val="0000FF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5870222" y="3496735"/>
                <a:ext cx="931334" cy="0"/>
              </a:xfrm>
              <a:prstGeom prst="line">
                <a:avLst/>
              </a:prstGeom>
              <a:ln w="57150" cmpd="sng">
                <a:solidFill>
                  <a:srgbClr val="66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5870222" y="4258734"/>
                <a:ext cx="931334" cy="0"/>
              </a:xfrm>
              <a:prstGeom prst="line">
                <a:avLst/>
              </a:prstGeom>
              <a:ln w="57150" cmpd="sng">
                <a:solidFill>
                  <a:srgbClr val="2DFFDF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5870222" y="4651023"/>
                <a:ext cx="931334" cy="0"/>
              </a:xfrm>
              <a:prstGeom prst="line">
                <a:avLst/>
              </a:prstGeom>
              <a:ln w="57150" cmpd="sng">
                <a:solidFill>
                  <a:srgbClr val="008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5870222" y="5032022"/>
                <a:ext cx="931334" cy="0"/>
              </a:xfrm>
              <a:prstGeom prst="line">
                <a:avLst/>
              </a:prstGeom>
              <a:ln w="57150" cmpd="sng">
                <a:solidFill>
                  <a:schemeClr val="accent2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5870222" y="5370689"/>
                <a:ext cx="931334" cy="0"/>
              </a:xfrm>
              <a:prstGeom prst="line">
                <a:avLst/>
              </a:prstGeom>
              <a:ln w="57150" cmpd="sng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6956778" y="3222138"/>
                <a:ext cx="9611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th</a:t>
                </a:r>
                <a:r>
                  <a:rPr lang="en-US" dirty="0" smtClean="0"/>
                  <a:t> = 0.7</a:t>
                </a:r>
                <a:endParaRPr lang="en-US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941602" y="3582774"/>
                <a:ext cx="9611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th</a:t>
                </a:r>
                <a:r>
                  <a:rPr lang="en-US" dirty="0" smtClean="0"/>
                  <a:t> = 0.5</a:t>
                </a:r>
                <a:endParaRPr lang="en-US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955713" y="3954089"/>
                <a:ext cx="10895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th</a:t>
                </a:r>
                <a:r>
                  <a:rPr lang="en-US" dirty="0" smtClean="0"/>
                  <a:t> = 0.35</a:t>
                </a:r>
                <a:endParaRPr lang="en-US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955713" y="4335321"/>
                <a:ext cx="9611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th</a:t>
                </a:r>
                <a:r>
                  <a:rPr lang="en-US" dirty="0" smtClean="0"/>
                  <a:t> = 0.2</a:t>
                </a:r>
                <a:endParaRPr lang="en-US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970889" y="4715028"/>
                <a:ext cx="9611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th</a:t>
                </a:r>
                <a:r>
                  <a:rPr lang="en-US" dirty="0" smtClean="0"/>
                  <a:t> = 0.1</a:t>
                </a:r>
                <a:endParaRPr lang="en-US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985000" y="5070259"/>
                <a:ext cx="10895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th</a:t>
                </a:r>
                <a:r>
                  <a:rPr lang="en-US" dirty="0" smtClean="0"/>
                  <a:t> = 0.01</a:t>
                </a:r>
                <a:endParaRPr lang="en-US" dirty="0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5891540" y="2500353"/>
              <a:ext cx="28055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Minimal edge probability above which an edge </a:t>
              </a:r>
              <a:r>
                <a:rPr lang="en-US" dirty="0"/>
                <a:t>is kept (p</a:t>
              </a:r>
              <a:r>
                <a:rPr lang="en-US" baseline="-25000" dirty="0"/>
                <a:t>e</a:t>
              </a:r>
              <a:r>
                <a:rPr lang="en-US" dirty="0"/>
                <a:t> &gt; </a:t>
              </a:r>
              <a:r>
                <a:rPr lang="en-US" dirty="0" err="1"/>
                <a:t>th</a:t>
              </a:r>
              <a:r>
                <a:rPr lang="en-US" dirty="0" smtClean="0"/>
                <a:t>)</a:t>
              </a:r>
              <a:r>
                <a:rPr lang="en-US" dirty="0"/>
                <a:t>:</a:t>
              </a:r>
            </a:p>
          </p:txBody>
        </p:sp>
        <p:pic>
          <p:nvPicPr>
            <p:cNvPr id="20" name="Picture 19" descr="Screen Shot 2017-06-13 at 11.44.3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639" y="2683410"/>
              <a:ext cx="4912894" cy="3293459"/>
            </a:xfrm>
            <a:prstGeom prst="rect">
              <a:avLst/>
            </a:prstGeom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1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6403440" y="1623828"/>
            <a:ext cx="2260413" cy="3254295"/>
            <a:chOff x="6403440" y="1623828"/>
            <a:chExt cx="2260413" cy="325429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6425482" y="3106608"/>
              <a:ext cx="931334" cy="0"/>
            </a:xfrm>
            <a:prstGeom prst="line">
              <a:avLst/>
            </a:prstGeom>
            <a:ln w="57150" cmpd="sng"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425482" y="2606311"/>
              <a:ext cx="931334" cy="0"/>
            </a:xfrm>
            <a:prstGeom prst="line">
              <a:avLst/>
            </a:prstGeom>
            <a:ln w="57150" cmpd="sng">
              <a:solidFill>
                <a:srgbClr val="66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512038" y="2388866"/>
              <a:ext cx="8963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 = </a:t>
              </a:r>
              <a:r>
                <a:rPr lang="en-US" dirty="0" smtClean="0"/>
                <a:t>0</a:t>
              </a:r>
              <a:r>
                <a:rPr lang="en-US" dirty="0" smtClean="0"/>
                <a:t>%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483702" y="2872097"/>
              <a:ext cx="10246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 = </a:t>
              </a:r>
              <a:r>
                <a:rPr lang="en-US" dirty="0" smtClean="0"/>
                <a:t>10%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96860" y="3405925"/>
              <a:ext cx="10246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 = </a:t>
              </a:r>
              <a:r>
                <a:rPr lang="en-US" dirty="0" smtClean="0"/>
                <a:t>40%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496861" y="3975657"/>
              <a:ext cx="10246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 = </a:t>
              </a:r>
              <a:r>
                <a:rPr lang="en-US" dirty="0" smtClean="0"/>
                <a:t>70%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03440" y="1623828"/>
              <a:ext cx="21049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Percentage of edges changed:</a:t>
              </a:r>
              <a:endParaRPr lang="en-US" sz="20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6425482" y="3629563"/>
              <a:ext cx="931334" cy="0"/>
            </a:xfrm>
            <a:prstGeom prst="line">
              <a:avLst/>
            </a:prstGeom>
            <a:ln w="57150" cmpd="sng">
              <a:solidFill>
                <a:srgbClr val="008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510973" y="4508791"/>
              <a:ext cx="1152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 = </a:t>
              </a:r>
              <a:r>
                <a:rPr lang="en-US" dirty="0" smtClean="0"/>
                <a:t>100%</a:t>
              </a:r>
              <a:endParaRPr lang="en-US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6425482" y="4200409"/>
              <a:ext cx="931334" cy="0"/>
            </a:xfrm>
            <a:prstGeom prst="line">
              <a:avLst/>
            </a:prstGeom>
            <a:ln w="57150" cmpd="sng"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425482" y="4693457"/>
              <a:ext cx="931334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54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34689" y="5748771"/>
            <a:ext cx="8106216" cy="83099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Precision</a:t>
            </a:r>
            <a:r>
              <a:rPr lang="en-US" sz="2400" dirty="0" smtClean="0"/>
              <a:t> slightly </a:t>
            </a:r>
            <a:r>
              <a:rPr lang="en-US" sz="2400" b="1" dirty="0" smtClean="0"/>
              <a:t>decreases</a:t>
            </a:r>
            <a:r>
              <a:rPr lang="en-US" sz="2400" dirty="0" smtClean="0"/>
              <a:t> with the rate of change of the topology and the number of alerts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83159"/>
            <a:ext cx="5932129" cy="392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55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57200" y="5979603"/>
            <a:ext cx="8106216" cy="46166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Sensitivity increases with the number of alerts</a:t>
            </a:r>
            <a:endParaRPr lang="en-US" sz="2400" dirty="0"/>
          </a:p>
        </p:txBody>
      </p:sp>
      <p:grpSp>
        <p:nvGrpSpPr>
          <p:cNvPr id="49" name="Group 48"/>
          <p:cNvGrpSpPr/>
          <p:nvPr/>
        </p:nvGrpSpPr>
        <p:grpSpPr>
          <a:xfrm>
            <a:off x="6403440" y="1623828"/>
            <a:ext cx="2260413" cy="3254295"/>
            <a:chOff x="6403440" y="1623828"/>
            <a:chExt cx="2260413" cy="3254295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6425482" y="3106608"/>
              <a:ext cx="931334" cy="0"/>
            </a:xfrm>
            <a:prstGeom prst="line">
              <a:avLst/>
            </a:prstGeom>
            <a:ln w="57150" cmpd="sng"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425482" y="2606311"/>
              <a:ext cx="931334" cy="0"/>
            </a:xfrm>
            <a:prstGeom prst="line">
              <a:avLst/>
            </a:prstGeom>
            <a:ln w="57150" cmpd="sng">
              <a:solidFill>
                <a:srgbClr val="66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7512038" y="2388866"/>
              <a:ext cx="8963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 = </a:t>
              </a:r>
              <a:r>
                <a:rPr lang="en-US" dirty="0" smtClean="0"/>
                <a:t>0</a:t>
              </a:r>
              <a:r>
                <a:rPr lang="en-US" dirty="0" smtClean="0"/>
                <a:t>%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483702" y="2872097"/>
              <a:ext cx="10246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 = </a:t>
              </a:r>
              <a:r>
                <a:rPr lang="en-US" dirty="0" smtClean="0"/>
                <a:t>10%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496860" y="3405925"/>
              <a:ext cx="10246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 = </a:t>
              </a:r>
              <a:r>
                <a:rPr lang="en-US" dirty="0" smtClean="0"/>
                <a:t>40%</a:t>
              </a:r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496861" y="3975657"/>
              <a:ext cx="10246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 = </a:t>
              </a:r>
              <a:r>
                <a:rPr lang="en-US" dirty="0" smtClean="0"/>
                <a:t>70%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403440" y="1623828"/>
              <a:ext cx="21049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Percentage of edges changed:</a:t>
              </a:r>
              <a:endParaRPr lang="en-US" sz="2000" dirty="0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6425482" y="3629563"/>
              <a:ext cx="931334" cy="0"/>
            </a:xfrm>
            <a:prstGeom prst="line">
              <a:avLst/>
            </a:prstGeom>
            <a:ln w="57150" cmpd="sng">
              <a:solidFill>
                <a:srgbClr val="008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7510973" y="4508791"/>
              <a:ext cx="1152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 = </a:t>
              </a:r>
              <a:r>
                <a:rPr lang="en-US" dirty="0" smtClean="0"/>
                <a:t>100%</a:t>
              </a:r>
              <a:endParaRPr lang="en-US" dirty="0"/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6425482" y="4200409"/>
              <a:ext cx="931334" cy="0"/>
            </a:xfrm>
            <a:prstGeom prst="line">
              <a:avLst/>
            </a:prstGeom>
            <a:ln w="57150" cmpd="sng"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425482" y="4693457"/>
              <a:ext cx="931334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69225"/>
            <a:ext cx="5501695" cy="362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5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752600"/>
                <a:ext cx="7872413" cy="4373563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charset="0"/>
                  <a:buChar char="•"/>
                </a:pPr>
                <a:r>
                  <a:rPr lang="en-US" sz="2800" b="0" dirty="0" smtClean="0"/>
                  <a:t>We </a:t>
                </a:r>
                <a:r>
                  <a:rPr lang="en-US" sz="2800" dirty="0" smtClean="0"/>
                  <a:t>compared</a:t>
                </a:r>
                <a:r>
                  <a:rPr lang="en-US" sz="2800" b="0" dirty="0" smtClean="0"/>
                  <a:t> our method to </a:t>
                </a:r>
                <a:r>
                  <a:rPr lang="en-US" sz="2800" dirty="0" smtClean="0"/>
                  <a:t>a state of the art method</a:t>
                </a:r>
                <a:r>
                  <a:rPr lang="en-US" sz="2800" b="0" dirty="0" smtClean="0"/>
                  <a:t> ([1]) and it </a:t>
                </a:r>
                <a:r>
                  <a:rPr lang="en-US" sz="2800" dirty="0" smtClean="0"/>
                  <a:t>predicted no edges</a:t>
                </a:r>
                <a:r>
                  <a:rPr lang="en-US" sz="2800" b="0" dirty="0" smtClean="0"/>
                  <a:t> at all or a </a:t>
                </a:r>
                <a:r>
                  <a:rPr lang="en-US" sz="2800" dirty="0" smtClean="0"/>
                  <a:t>fully connected network</a:t>
                </a:r>
                <a:r>
                  <a:rPr lang="en-US" sz="2800" b="0" dirty="0" smtClean="0"/>
                  <a:t>.</a:t>
                </a:r>
              </a:p>
              <a:p>
                <a:pPr marL="457200" indent="-457200">
                  <a:buFont typeface="Symbol" charset="2"/>
                  <a:buChar char="Þ"/>
                </a:pPr>
                <a:r>
                  <a:rPr lang="en-US" sz="2800" b="0" dirty="0" smtClean="0"/>
                  <a:t>We created a </a:t>
                </a:r>
                <a:r>
                  <a:rPr lang="en-US" sz="2800" dirty="0" smtClean="0"/>
                  <a:t>trivial method. </a:t>
                </a:r>
                <a:r>
                  <a:rPr lang="en-US" sz="2800" b="0" dirty="0" smtClean="0"/>
                  <a:t>F emit alerts at times (f</a:t>
                </a:r>
                <a:r>
                  <a:rPr lang="en-US" sz="2800" b="0" baseline="-25000" dirty="0" smtClean="0"/>
                  <a:t>1</a:t>
                </a:r>
                <a:r>
                  <a:rPr lang="en-US" sz="2800" b="0" dirty="0" smtClean="0"/>
                  <a:t>,f</a:t>
                </a:r>
                <a:r>
                  <a:rPr lang="en-US" sz="2800" b="0" baseline="-25000" dirty="0" smtClean="0"/>
                  <a:t>2</a:t>
                </a:r>
                <a:r>
                  <a:rPr lang="en-US" sz="2800" b="0" dirty="0" smtClean="0"/>
                  <a:t>,</a:t>
                </a:r>
                <a:r>
                  <a:rPr lang="mr-IN" sz="2800" b="0" dirty="0" smtClean="0"/>
                  <a:t>…</a:t>
                </a:r>
                <a:r>
                  <a:rPr lang="en-GB" sz="2800" b="0" dirty="0" smtClean="0"/>
                  <a:t>,</a:t>
                </a:r>
                <a:r>
                  <a:rPr lang="en-GB" sz="2800" b="0" dirty="0" err="1" smtClean="0"/>
                  <a:t>f</a:t>
                </a:r>
                <a:r>
                  <a:rPr lang="en-GB" sz="2800" b="0" baseline="-25000" dirty="0" err="1" smtClean="0"/>
                  <a:t>n</a:t>
                </a:r>
                <a:r>
                  <a:rPr lang="en-GB" sz="2800" b="0" dirty="0" smtClean="0"/>
                  <a:t>) and G at times </a:t>
                </a:r>
                <a:r>
                  <a:rPr lang="en-US" sz="2800" b="0" dirty="0" smtClean="0"/>
                  <a:t>(g</a:t>
                </a:r>
                <a:r>
                  <a:rPr lang="en-US" sz="2800" b="0" baseline="-25000" dirty="0" smtClean="0"/>
                  <a:t>1</a:t>
                </a:r>
                <a:r>
                  <a:rPr lang="en-US" sz="2800" b="0" dirty="0" smtClean="0"/>
                  <a:t>,g</a:t>
                </a:r>
                <a:r>
                  <a:rPr lang="en-US" sz="2800" b="0" baseline="-25000" dirty="0" smtClean="0"/>
                  <a:t>2</a:t>
                </a:r>
                <a:r>
                  <a:rPr lang="en-US" sz="2800" b="0" dirty="0"/>
                  <a:t>,</a:t>
                </a:r>
                <a:r>
                  <a:rPr lang="mr-IN" sz="2800" b="0" dirty="0"/>
                  <a:t>…</a:t>
                </a:r>
                <a:r>
                  <a:rPr lang="en-GB" sz="2800" b="0" dirty="0" smtClean="0"/>
                  <a:t>,g</a:t>
                </a:r>
                <a:r>
                  <a:rPr lang="en-GB" sz="2800" b="0" baseline="-25000" dirty="0"/>
                  <a:t>m</a:t>
                </a:r>
                <a:r>
                  <a:rPr lang="en-GB" sz="2800" b="0" dirty="0" smtClean="0"/>
                  <a:t>). An edge is predicted from time f:</a:t>
                </a:r>
                <a:endParaRPr lang="en-GB" sz="2800" b="0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algn="ctr"/>
                <a:endParaRPr lang="en-GB" sz="1100" b="0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𝑓</m:t>
                    </m:r>
                    <m:r>
                      <a:rPr lang="en-GB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𝑚𝑖𝑛</m:t>
                        </m:r>
                      </m:e>
                      <m:sub>
                        <m:r>
                          <a:rPr lang="en-GB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</m:sSub>
                    <m:r>
                      <a:rPr lang="en-GB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⁡(</m:t>
                    </m:r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𝑓</m:t>
                        </m:r>
                      </m:e>
                      <m:sub>
                        <m:r>
                          <a:rPr lang="en-GB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</m:sSub>
                    <m:r>
                      <a:rPr lang="en-GB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  </m:t>
                    </m:r>
                    <m:r>
                      <a:rPr lang="en-GB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𝑠</m:t>
                    </m:r>
                    <m:r>
                      <a:rPr lang="en-GB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. </m:t>
                    </m:r>
                    <m:r>
                      <a:rPr lang="en-GB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𝑡</m:t>
                    </m:r>
                    <m:r>
                      <a:rPr lang="en-GB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. ∃ </m:t>
                    </m:r>
                    <m:r>
                      <a:rPr lang="en-GB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𝑗</m:t>
                    </m:r>
                    <m:r>
                      <a:rPr lang="en-GB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GB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GB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&lt; </m:t>
                    </m:r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𝜏</m:t>
                        </m:r>
                      </m:e>
                      <m:sub>
                        <m:r>
                          <a:rPr lang="en-GB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𝑚𝑎𝑥</m:t>
                        </m:r>
                      </m:sub>
                    </m:sSub>
                    <m:r>
                      <a:rPr lang="en-GB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GB" sz="2800" b="0" dirty="0" smtClean="0"/>
                  <a:t> </a:t>
                </a:r>
                <a:endParaRPr lang="en-US" sz="2800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752600"/>
                <a:ext cx="7872413" cy="4373563"/>
              </a:xfrm>
              <a:blipFill rotWithShape="0">
                <a:blip r:embed="rId2"/>
                <a:stretch>
                  <a:fillRect l="-1627" t="-1534" r="-1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56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199" y="6202701"/>
            <a:ext cx="785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[1] </a:t>
            </a:r>
            <a:r>
              <a:rPr lang="en-US" sz="1400" dirty="0"/>
              <a:t>David </a:t>
            </a:r>
            <a:r>
              <a:rPr lang="en-US" sz="1400" dirty="0" err="1"/>
              <a:t>Hallac</a:t>
            </a:r>
            <a:r>
              <a:rPr lang="en-US" sz="1400" dirty="0"/>
              <a:t>, </a:t>
            </a:r>
            <a:r>
              <a:rPr lang="en-US" sz="1400" dirty="0" err="1"/>
              <a:t>Youngsuk</a:t>
            </a:r>
            <a:r>
              <a:rPr lang="en-US" sz="1400" dirty="0"/>
              <a:t> Park, Stephen Boyd, and Jure </a:t>
            </a:r>
            <a:r>
              <a:rPr lang="en-US" sz="1400" dirty="0" err="1"/>
              <a:t>Leskovec</a:t>
            </a:r>
            <a:r>
              <a:rPr lang="en-US" sz="1400" dirty="0"/>
              <a:t>. Network </a:t>
            </a:r>
            <a:r>
              <a:rPr lang="en-US" sz="1400" dirty="0" smtClean="0"/>
              <a:t>inference </a:t>
            </a:r>
            <a:r>
              <a:rPr lang="en-US" sz="1400" dirty="0"/>
              <a:t>via the time-varying graphical lasso. </a:t>
            </a:r>
            <a:r>
              <a:rPr lang="en-US" sz="1400" dirty="0" err="1"/>
              <a:t>arXiv</a:t>
            </a:r>
            <a:r>
              <a:rPr lang="en-US" sz="1400" dirty="0"/>
              <a:t> preprint arXiv:1703.01958, 2017. </a:t>
            </a:r>
          </a:p>
        </p:txBody>
      </p:sp>
    </p:spTree>
    <p:extLst>
      <p:ext uri="{BB962C8B-B14F-4D97-AF65-F5344CB8AC3E}">
        <p14:creationId xmlns:p14="http://schemas.microsoft.com/office/powerpoint/2010/main" val="188157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comparison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7638"/>
            <a:ext cx="4748784" cy="44135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453" y="1960486"/>
            <a:ext cx="4785360" cy="4450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51754" y="6297756"/>
            <a:ext cx="2620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Trivial method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64152" y="6234684"/>
            <a:ext cx="2220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/>
              <a:t>Our method</a:t>
            </a:r>
            <a:endParaRPr lang="en-US" sz="28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57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45001" y="907620"/>
                <a:ext cx="3352264" cy="908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charset="0"/>
                        </a:rPr>
                        <m:t>𝐹</m:t>
                      </m:r>
                      <m:r>
                        <a:rPr lang="en-GB" sz="2800" b="0" i="1" smtClean="0">
                          <a:latin typeface="Cambria Math" charset="0"/>
                        </a:rPr>
                        <m:t>1=2</m:t>
                      </m:r>
                      <m:f>
                        <m:fPr>
                          <m:ctrlPr>
                            <a:rPr lang="mr-IN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charset="0"/>
                            </a:rPr>
                            <m:t>𝑃𝑟𝑒𝑐</m:t>
                          </m:r>
                          <m:r>
                            <a:rPr lang="en-GB" sz="2800" b="0" i="1" smtClean="0">
                              <a:latin typeface="Cambria Math" charset="0"/>
                            </a:rPr>
                            <m:t> × </m:t>
                          </m:r>
                          <m:r>
                            <a:rPr lang="en-GB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𝑆𝑒𝑛𝑠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charset="0"/>
                            </a:rPr>
                            <m:t>𝑃𝑟𝑒𝑐</m:t>
                          </m:r>
                          <m:r>
                            <a:rPr lang="en-GB" sz="28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en-GB" sz="2800" b="0" i="1" smtClean="0">
                              <a:latin typeface="Cambria Math" charset="0"/>
                            </a:rPr>
                            <m:t>𝑆𝑒𝑛𝑠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001" y="907620"/>
                <a:ext cx="3352264" cy="90896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468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800" dirty="0" smtClean="0"/>
              <a:t>Internet Service Provider </a:t>
            </a:r>
            <a:r>
              <a:rPr lang="en-US" sz="2800" b="0" dirty="0" smtClean="0"/>
              <a:t>network</a:t>
            </a:r>
          </a:p>
          <a:p>
            <a:pPr marL="342900" indent="-342900">
              <a:buFont typeface="Arial" charset="0"/>
              <a:buChar char="•"/>
            </a:pPr>
            <a:endParaRPr lang="en-US" sz="28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800" dirty="0" smtClean="0"/>
              <a:t>10,984 nodes </a:t>
            </a:r>
            <a:r>
              <a:rPr lang="en-US" sz="2800" b="0" dirty="0" smtClean="0"/>
              <a:t>emit alerts and are within the giant component, </a:t>
            </a:r>
            <a:r>
              <a:rPr lang="en-US" sz="2800" dirty="0" smtClean="0"/>
              <a:t>117,486 edges</a:t>
            </a:r>
          </a:p>
          <a:p>
            <a:pPr marL="342900" indent="-342900">
              <a:buFont typeface="Arial" charset="0"/>
              <a:buChar char="•"/>
            </a:pPr>
            <a:endParaRPr lang="en-US" sz="28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800" b="0" dirty="0" smtClean="0"/>
              <a:t>Topology measured at the end of the recording =&gt;</a:t>
            </a:r>
            <a:r>
              <a:rPr lang="en-US" sz="2800" dirty="0" smtClean="0"/>
              <a:t> ground truth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7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score tell us?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5211115" y="3300205"/>
            <a:ext cx="1955600" cy="32572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854607" y="3105663"/>
            <a:ext cx="1791046" cy="369332"/>
            <a:chOff x="5869783" y="3289686"/>
            <a:chExt cx="1791046" cy="36933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869783" y="3564283"/>
              <a:ext cx="931334" cy="0"/>
            </a:xfrm>
            <a:prstGeom prst="line">
              <a:avLst/>
            </a:prstGeom>
            <a:ln w="57150" cmpd="sng">
              <a:solidFill>
                <a:srgbClr val="66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956339" y="3289686"/>
              <a:ext cx="7044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dirty="0" smtClean="0"/>
                <a:t> = 1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854607" y="3514277"/>
            <a:ext cx="1775870" cy="369332"/>
            <a:chOff x="5869783" y="3698300"/>
            <a:chExt cx="1775870" cy="36933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869783" y="3948105"/>
              <a:ext cx="931334" cy="0"/>
            </a:xfrm>
            <a:prstGeom prst="line">
              <a:avLst/>
            </a:prstGeom>
            <a:ln w="57150" cmpd="sng"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941163" y="3698300"/>
              <a:ext cx="7044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dirty="0" smtClean="0"/>
                <a:t> = 2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854607" y="3870474"/>
            <a:ext cx="1789981" cy="369332"/>
            <a:chOff x="5869783" y="4054497"/>
            <a:chExt cx="1789981" cy="369332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869783" y="4326282"/>
              <a:ext cx="931334" cy="0"/>
            </a:xfrm>
            <a:prstGeom prst="line">
              <a:avLst/>
            </a:prstGeom>
            <a:ln w="57150" cmpd="sng">
              <a:solidFill>
                <a:srgbClr val="2DFFD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955274" y="4054497"/>
              <a:ext cx="7044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dirty="0" smtClean="0"/>
                <a:t> = 4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854607" y="4264200"/>
            <a:ext cx="1789981" cy="369332"/>
            <a:chOff x="5869783" y="4448223"/>
            <a:chExt cx="1789981" cy="36933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869783" y="4718571"/>
              <a:ext cx="931334" cy="0"/>
            </a:xfrm>
            <a:prstGeom prst="line">
              <a:avLst/>
            </a:prstGeom>
            <a:ln w="57150" cmpd="sng">
              <a:solidFill>
                <a:srgbClr val="008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955274" y="4448223"/>
              <a:ext cx="7044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dirty="0" smtClean="0"/>
                <a:t> = 6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854607" y="4632725"/>
            <a:ext cx="1805157" cy="369332"/>
            <a:chOff x="5869783" y="4816748"/>
            <a:chExt cx="1805157" cy="369332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5869783" y="5099570"/>
              <a:ext cx="931334" cy="0"/>
            </a:xfrm>
            <a:prstGeom prst="line">
              <a:avLst/>
            </a:prstGeom>
            <a:ln w="57150" cmpd="sng"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970450" y="4816748"/>
              <a:ext cx="7044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dirty="0" smtClean="0"/>
                <a:t> = 8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854607" y="4987956"/>
            <a:ext cx="1947646" cy="369332"/>
            <a:chOff x="5869783" y="5171979"/>
            <a:chExt cx="1947646" cy="36933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869783" y="5438237"/>
              <a:ext cx="931334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984561" y="5171979"/>
              <a:ext cx="8328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dirty="0" smtClean="0"/>
                <a:t> = 10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854607" y="5382604"/>
            <a:ext cx="2361637" cy="646331"/>
            <a:chOff x="5869783" y="5566627"/>
            <a:chExt cx="2361637" cy="64633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5869783" y="5926482"/>
              <a:ext cx="931334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059885" y="5566627"/>
              <a:ext cx="1171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all other distances</a:t>
              </a:r>
              <a:endParaRPr lang="en-US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59</a:t>
            </a:fld>
            <a:endParaRPr lang="en-US"/>
          </a:p>
        </p:txBody>
      </p:sp>
      <p:pic>
        <p:nvPicPr>
          <p:cNvPr id="6" name="Picture 5" descr="Screen Shot 2017-06-13 at 14.59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98" y="1478335"/>
            <a:ext cx="7192365" cy="1272605"/>
          </a:xfrm>
          <a:prstGeom prst="rect">
            <a:avLst/>
          </a:prstGeom>
        </p:spPr>
      </p:pic>
      <p:pic>
        <p:nvPicPr>
          <p:cNvPr id="67" name="Picture 66" descr="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58" y="2804732"/>
            <a:ext cx="5486400" cy="3657600"/>
          </a:xfrm>
          <a:prstGeom prst="rect">
            <a:avLst/>
          </a:prstGeom>
        </p:spPr>
      </p:pic>
      <p:cxnSp>
        <p:nvCxnSpPr>
          <p:cNvPr id="68" name="Straight Connector 67"/>
          <p:cNvCxnSpPr/>
          <p:nvPr/>
        </p:nvCxnSpPr>
        <p:spPr>
          <a:xfrm flipV="1">
            <a:off x="1767589" y="3680199"/>
            <a:ext cx="3705390" cy="1125311"/>
          </a:xfrm>
          <a:prstGeom prst="line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8" name="Picture 77" descr="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58" y="2803925"/>
            <a:ext cx="5486400" cy="3657600"/>
          </a:xfrm>
          <a:prstGeom prst="rect">
            <a:avLst/>
          </a:prstGeom>
          <a:solidFill>
            <a:srgbClr val="FFFFFF"/>
          </a:solidFill>
        </p:spPr>
      </p:pic>
      <p:cxnSp>
        <p:nvCxnSpPr>
          <p:cNvPr id="79" name="Straight Connector 78"/>
          <p:cNvCxnSpPr/>
          <p:nvPr/>
        </p:nvCxnSpPr>
        <p:spPr>
          <a:xfrm flipV="1">
            <a:off x="2160387" y="3514277"/>
            <a:ext cx="3312592" cy="369332"/>
          </a:xfrm>
          <a:prstGeom prst="line">
            <a:avLst/>
          </a:prstGeom>
          <a:ln w="76200" cmpd="sng">
            <a:solidFill>
              <a:srgbClr val="0000FF"/>
            </a:solidFill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0" name="Picture 89" descr="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58" y="2798861"/>
            <a:ext cx="5486400" cy="3657600"/>
          </a:xfrm>
          <a:prstGeom prst="rect">
            <a:avLst/>
          </a:prstGeom>
          <a:solidFill>
            <a:srgbClr val="FFFFFF"/>
          </a:solidFill>
        </p:spPr>
      </p:pic>
      <p:cxnSp>
        <p:nvCxnSpPr>
          <p:cNvPr id="91" name="Straight Connector 90"/>
          <p:cNvCxnSpPr/>
          <p:nvPr/>
        </p:nvCxnSpPr>
        <p:spPr>
          <a:xfrm>
            <a:off x="1767589" y="3787609"/>
            <a:ext cx="3705390" cy="746939"/>
          </a:xfrm>
          <a:prstGeom prst="line">
            <a:avLst/>
          </a:prstGeom>
          <a:ln w="76200" cmpd="sng">
            <a:solidFill>
              <a:srgbClr val="2DFFDF"/>
            </a:solidFill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5" name="Picture 94" descr="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58" y="2804732"/>
            <a:ext cx="5486400" cy="3657600"/>
          </a:xfrm>
          <a:prstGeom prst="rect">
            <a:avLst/>
          </a:prstGeom>
          <a:solidFill>
            <a:srgbClr val="FFFFFF"/>
          </a:solidFill>
        </p:spPr>
      </p:pic>
      <p:cxnSp>
        <p:nvCxnSpPr>
          <p:cNvPr id="96" name="Straight Connector 95"/>
          <p:cNvCxnSpPr/>
          <p:nvPr/>
        </p:nvCxnSpPr>
        <p:spPr>
          <a:xfrm>
            <a:off x="1882633" y="3817423"/>
            <a:ext cx="3433227" cy="736738"/>
          </a:xfrm>
          <a:prstGeom prst="line">
            <a:avLst/>
          </a:prstGeom>
          <a:ln w="76200" cmpd="sng">
            <a:solidFill>
              <a:srgbClr val="008000"/>
            </a:solidFill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8" name="Picture 97" descr="8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58" y="2798861"/>
            <a:ext cx="5486400" cy="3657600"/>
          </a:xfrm>
          <a:prstGeom prst="rect">
            <a:avLst/>
          </a:prstGeom>
          <a:solidFill>
            <a:srgbClr val="FFFFFF"/>
          </a:solidFill>
        </p:spPr>
      </p:pic>
      <p:cxnSp>
        <p:nvCxnSpPr>
          <p:cNvPr id="99" name="Straight Connector 98"/>
          <p:cNvCxnSpPr/>
          <p:nvPr/>
        </p:nvCxnSpPr>
        <p:spPr>
          <a:xfrm>
            <a:off x="1662843" y="4264200"/>
            <a:ext cx="3810136" cy="369332"/>
          </a:xfrm>
          <a:prstGeom prst="line">
            <a:avLst/>
          </a:prstGeom>
          <a:ln w="76200" cmpd="sng">
            <a:solidFill>
              <a:schemeClr val="accent2"/>
            </a:solidFill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3" name="Picture 102" descr="10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58" y="2786543"/>
            <a:ext cx="5486400" cy="3657600"/>
          </a:xfrm>
          <a:prstGeom prst="rect">
            <a:avLst/>
          </a:prstGeom>
          <a:solidFill>
            <a:srgbClr val="FFFFFF"/>
          </a:solidFill>
        </p:spPr>
      </p:pic>
      <p:cxnSp>
        <p:nvCxnSpPr>
          <p:cNvPr id="104" name="Straight Connector 103"/>
          <p:cNvCxnSpPr/>
          <p:nvPr/>
        </p:nvCxnSpPr>
        <p:spPr>
          <a:xfrm>
            <a:off x="1767589" y="4424561"/>
            <a:ext cx="3548271" cy="380949"/>
          </a:xfrm>
          <a:prstGeom prst="line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8" name="Picture 107" descr="all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58" y="2785767"/>
            <a:ext cx="5486400" cy="3657600"/>
          </a:xfrm>
          <a:prstGeom prst="rect">
            <a:avLst/>
          </a:prstGeom>
          <a:solidFill>
            <a:srgbClr val="FFFFFF"/>
          </a:solidFill>
        </p:spPr>
      </p:pic>
      <p:cxnSp>
        <p:nvCxnSpPr>
          <p:cNvPr id="109" name="Straight Connector 108"/>
          <p:cNvCxnSpPr/>
          <p:nvPr/>
        </p:nvCxnSpPr>
        <p:spPr>
          <a:xfrm>
            <a:off x="1694720" y="4688452"/>
            <a:ext cx="3621140" cy="313605"/>
          </a:xfrm>
          <a:prstGeom prst="line">
            <a:avLst/>
          </a:prstGeom>
          <a:ln w="7620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89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Example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09212" y="5964079"/>
            <a:ext cx="15005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 = 5</a:t>
            </a:r>
            <a:endParaRPr lang="en-US" sz="3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51483" y="1876778"/>
            <a:ext cx="705556" cy="7055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3613035" y="1876778"/>
            <a:ext cx="705556" cy="7055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736684" y="1876778"/>
            <a:ext cx="705556" cy="7055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1942231" y="5258523"/>
            <a:ext cx="705556" cy="7055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4952239" y="5226235"/>
            <a:ext cx="705556" cy="7055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8042264" y="5184817"/>
            <a:ext cx="705556" cy="7055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4952240" y="5226235"/>
            <a:ext cx="705555" cy="70555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11576" y="2719727"/>
            <a:ext cx="8136244" cy="2520314"/>
            <a:chOff x="611576" y="2719727"/>
            <a:chExt cx="8136244" cy="2520314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576" y="2733533"/>
              <a:ext cx="866415" cy="476528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5425" y="2719727"/>
              <a:ext cx="866415" cy="47652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9781" y="4763513"/>
              <a:ext cx="866415" cy="47652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5435" y="4749707"/>
              <a:ext cx="866415" cy="476528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5825" y="2733533"/>
              <a:ext cx="866415" cy="476528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81405" y="4708289"/>
              <a:ext cx="866415" cy="476528"/>
            </a:xfrm>
            <a:prstGeom prst="rect">
              <a:avLst/>
            </a:prstGeom>
          </p:spPr>
        </p:pic>
        <p:cxnSp>
          <p:nvCxnSpPr>
            <p:cNvPr id="40" name="Straight Connector 39"/>
            <p:cNvCxnSpPr/>
            <p:nvPr/>
          </p:nvCxnSpPr>
          <p:spPr>
            <a:xfrm>
              <a:off x="4319829" y="2983109"/>
              <a:ext cx="3691157" cy="1780404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2457427" y="2983109"/>
              <a:ext cx="1315465" cy="1893532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2457427" y="4127273"/>
              <a:ext cx="2834677" cy="749368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292104" y="4127273"/>
              <a:ext cx="2871282" cy="749368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2776196" y="3469919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154980" y="4127273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657795" y="3196255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90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50"/>
    </mc:Choice>
    <mc:Fallback xmlns="">
      <p:transition xmlns:p14="http://schemas.microsoft.com/office/powerpoint/2010/main" spd="slow" advClick="0" advTm="75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748044" y="1341205"/>
            <a:ext cx="6224850" cy="3962512"/>
            <a:chOff x="927602" y="1823588"/>
            <a:chExt cx="6224850" cy="3962512"/>
          </a:xfrm>
        </p:grpSpPr>
        <p:pic>
          <p:nvPicPr>
            <p:cNvPr id="5" name="Picture 4" descr="hist_dis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600" y="1823588"/>
              <a:ext cx="6023852" cy="3962512"/>
            </a:xfrm>
            <a:prstGeom prst="rect">
              <a:avLst/>
            </a:prstGeom>
            <a:solidFill>
              <a:srgbClr val="FFFFFF"/>
            </a:solidFill>
          </p:spPr>
        </p:pic>
        <p:sp>
          <p:nvSpPr>
            <p:cNvPr id="42" name="TextBox 41"/>
            <p:cNvSpPr txBox="1"/>
            <p:nvPr/>
          </p:nvSpPr>
          <p:spPr>
            <a:xfrm>
              <a:off x="3559946" y="5298690"/>
              <a:ext cx="2266551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</a:t>
              </a:r>
              <a:r>
                <a:rPr lang="en-US" dirty="0" smtClean="0"/>
                <a:t>istance</a:t>
              </a:r>
              <a:endParaRPr lang="en-US" sz="2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914197" y="5130257"/>
              <a:ext cx="521150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0</a:t>
              </a:r>
              <a:endParaRPr lang="en-US" sz="2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614343" y="4810559"/>
              <a:ext cx="521150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0</a:t>
              </a:r>
              <a:endParaRPr lang="en-US" sz="2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441388" y="5097833"/>
              <a:ext cx="521150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10</a:t>
              </a:r>
              <a:endParaRPr lang="en-US" sz="24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934019" y="5071645"/>
              <a:ext cx="521150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20</a:t>
              </a:r>
              <a:endParaRPr lang="en-US" sz="24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513583" y="5090131"/>
              <a:ext cx="521150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3</a:t>
              </a:r>
              <a:r>
                <a:rPr lang="en-US" sz="1600" dirty="0" smtClean="0"/>
                <a:t>0</a:t>
              </a:r>
              <a:endParaRPr lang="en-US" sz="2400" dirty="0"/>
            </a:p>
          </p:txBody>
        </p:sp>
        <p:sp>
          <p:nvSpPr>
            <p:cNvPr id="51" name="TextBox 50"/>
            <p:cNvSpPr txBox="1"/>
            <p:nvPr/>
          </p:nvSpPr>
          <p:spPr>
            <a:xfrm rot="16200000">
              <a:off x="163658" y="3241568"/>
              <a:ext cx="2266551" cy="73866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Frequency</a:t>
              </a:r>
            </a:p>
            <a:p>
              <a:pPr algn="ctr"/>
              <a:endParaRPr lang="en-US" sz="2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309325" y="3927736"/>
              <a:ext cx="782171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1x10</a:t>
              </a:r>
              <a:r>
                <a:rPr lang="en-US" sz="1600" baseline="30000" dirty="0" smtClean="0"/>
                <a:t>5</a:t>
              </a:r>
              <a:endParaRPr lang="en-US" sz="24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309325" y="3045708"/>
              <a:ext cx="782171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2</a:t>
              </a:r>
              <a:r>
                <a:rPr lang="en-US" sz="1600" dirty="0" smtClean="0"/>
                <a:t>x10</a:t>
              </a:r>
              <a:r>
                <a:rPr lang="en-US" sz="1600" baseline="30000" dirty="0" smtClean="0"/>
                <a:t>5</a:t>
              </a:r>
              <a:endParaRPr lang="en-US" sz="24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309325" y="2181502"/>
              <a:ext cx="782171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3</a:t>
              </a:r>
              <a:r>
                <a:rPr lang="en-US" sz="1600" dirty="0" smtClean="0"/>
                <a:t>x10</a:t>
              </a:r>
              <a:r>
                <a:rPr lang="en-US" sz="1600" baseline="30000" dirty="0" smtClean="0"/>
                <a:t>5</a:t>
              </a:r>
              <a:endParaRPr lang="en-US" sz="2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score tell us?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60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" y="5185639"/>
            <a:ext cx="8826526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Histogram of the pairwise distance between nodes within the real data</a:t>
            </a:r>
            <a:endParaRPr lang="en-US" sz="2000" dirty="0"/>
          </a:p>
        </p:txBody>
      </p:sp>
      <p:sp>
        <p:nvSpPr>
          <p:cNvPr id="54" name="TextBox 53"/>
          <p:cNvSpPr txBox="1"/>
          <p:nvPr/>
        </p:nvSpPr>
        <p:spPr>
          <a:xfrm>
            <a:off x="457200" y="5911326"/>
            <a:ext cx="7744768" cy="40011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There are </a:t>
            </a:r>
            <a:r>
              <a:rPr lang="en-US" sz="2000" b="1" dirty="0" smtClean="0"/>
              <a:t>60 times more</a:t>
            </a:r>
            <a:r>
              <a:rPr lang="en-US" sz="2000" dirty="0" smtClean="0"/>
              <a:t> pairs at </a:t>
            </a:r>
            <a:r>
              <a:rPr lang="en-US" sz="2000" b="1" dirty="0" smtClean="0"/>
              <a:t>distance 2</a:t>
            </a:r>
            <a:r>
              <a:rPr lang="en-US" sz="2000" dirty="0" smtClean="0"/>
              <a:t> than at distance 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5915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score tell us?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5211115" y="2683298"/>
            <a:ext cx="1955600" cy="32572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869783" y="2866382"/>
            <a:ext cx="1791046" cy="369332"/>
            <a:chOff x="5869783" y="3289686"/>
            <a:chExt cx="1791046" cy="36933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869783" y="3564283"/>
              <a:ext cx="931334" cy="0"/>
            </a:xfrm>
            <a:prstGeom prst="line">
              <a:avLst/>
            </a:prstGeom>
            <a:ln w="57150" cmpd="sng">
              <a:solidFill>
                <a:srgbClr val="66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956339" y="3289686"/>
              <a:ext cx="7044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dirty="0" smtClean="0"/>
                <a:t> = 1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869783" y="3274996"/>
            <a:ext cx="1775870" cy="369332"/>
            <a:chOff x="5869783" y="3698300"/>
            <a:chExt cx="1775870" cy="36933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869783" y="3948105"/>
              <a:ext cx="931334" cy="0"/>
            </a:xfrm>
            <a:prstGeom prst="line">
              <a:avLst/>
            </a:prstGeom>
            <a:ln w="57150" cmpd="sng"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941163" y="3698300"/>
              <a:ext cx="7044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dirty="0" smtClean="0"/>
                <a:t> = 2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869783" y="3631193"/>
            <a:ext cx="1789981" cy="369332"/>
            <a:chOff x="5869783" y="4054497"/>
            <a:chExt cx="1789981" cy="369332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869783" y="4326282"/>
              <a:ext cx="931334" cy="0"/>
            </a:xfrm>
            <a:prstGeom prst="line">
              <a:avLst/>
            </a:prstGeom>
            <a:ln w="57150" cmpd="sng">
              <a:solidFill>
                <a:srgbClr val="2DFFD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955274" y="4054497"/>
              <a:ext cx="7044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dirty="0" smtClean="0"/>
                <a:t> = 4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869783" y="4024919"/>
            <a:ext cx="1789981" cy="369332"/>
            <a:chOff x="5869783" y="4448223"/>
            <a:chExt cx="1789981" cy="36933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869783" y="4718571"/>
              <a:ext cx="931334" cy="0"/>
            </a:xfrm>
            <a:prstGeom prst="line">
              <a:avLst/>
            </a:prstGeom>
            <a:ln w="57150" cmpd="sng">
              <a:solidFill>
                <a:srgbClr val="008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955274" y="4448223"/>
              <a:ext cx="7044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dirty="0" smtClean="0"/>
                <a:t> = 6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869783" y="4393444"/>
            <a:ext cx="1805157" cy="369332"/>
            <a:chOff x="5869783" y="4816748"/>
            <a:chExt cx="1805157" cy="369332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5869783" y="5099570"/>
              <a:ext cx="931334" cy="0"/>
            </a:xfrm>
            <a:prstGeom prst="line">
              <a:avLst/>
            </a:prstGeom>
            <a:ln w="57150" cmpd="sng"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970450" y="4816748"/>
              <a:ext cx="7044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dirty="0" smtClean="0"/>
                <a:t> = 8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869783" y="4748675"/>
            <a:ext cx="1947646" cy="369332"/>
            <a:chOff x="5869783" y="5171979"/>
            <a:chExt cx="1947646" cy="36933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869783" y="5438237"/>
              <a:ext cx="931334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984561" y="5171979"/>
              <a:ext cx="8328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dirty="0" smtClean="0"/>
                <a:t> = 10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869783" y="5143323"/>
            <a:ext cx="2361637" cy="646331"/>
            <a:chOff x="5869783" y="5566627"/>
            <a:chExt cx="2361637" cy="64633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5869783" y="5926482"/>
              <a:ext cx="931334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059885" y="5566627"/>
              <a:ext cx="1171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all other distances</a:t>
              </a:r>
              <a:endParaRPr lang="en-US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61</a:t>
            </a:fld>
            <a:endParaRPr lang="en-US"/>
          </a:p>
        </p:txBody>
      </p:sp>
      <p:pic>
        <p:nvPicPr>
          <p:cNvPr id="6" name="Picture 5" descr="Screen Shot 2017-06-13 at 14.59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98" y="1478335"/>
            <a:ext cx="7192365" cy="1272605"/>
          </a:xfrm>
          <a:prstGeom prst="rect">
            <a:avLst/>
          </a:prstGeom>
        </p:spPr>
      </p:pic>
      <p:pic>
        <p:nvPicPr>
          <p:cNvPr id="42" name="Picture 41" descr="a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58" y="2785767"/>
            <a:ext cx="5486400" cy="36576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5" name="TextBox 34"/>
          <p:cNvSpPr txBox="1"/>
          <p:nvPr/>
        </p:nvSpPr>
        <p:spPr>
          <a:xfrm>
            <a:off x="90720" y="6190381"/>
            <a:ext cx="8574731" cy="43088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100" b="1" dirty="0" smtClean="0"/>
              <a:t>Alerts </a:t>
            </a:r>
            <a:r>
              <a:rPr lang="en-US" sz="2100" b="1" dirty="0"/>
              <a:t>are caused by dysfunctional nodes that </a:t>
            </a:r>
            <a:r>
              <a:rPr lang="en-US" sz="2100" b="1" dirty="0" smtClean="0"/>
              <a:t>don’t emit alert</a:t>
            </a:r>
            <a:endParaRPr 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55915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Real Data (snapshot of the network taken at the end of the recording)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62</a:t>
            </a:fld>
            <a:endParaRPr lang="en-US"/>
          </a:p>
        </p:txBody>
      </p:sp>
      <p:pic>
        <p:nvPicPr>
          <p:cNvPr id="5" name="Picture 4" descr="Screen Shot 2017-06-13 at 16.04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99" y="1404939"/>
            <a:ext cx="5847901" cy="400526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390872" y="3502614"/>
            <a:ext cx="2311803" cy="704208"/>
            <a:chOff x="5870222" y="3123644"/>
            <a:chExt cx="2311803" cy="70420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870222" y="3687273"/>
              <a:ext cx="931334" cy="0"/>
            </a:xfrm>
            <a:prstGeom prst="line">
              <a:avLst/>
            </a:prstGeom>
            <a:ln w="57150" cmpd="sng"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870222" y="3327432"/>
              <a:ext cx="931334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996822" y="3458520"/>
              <a:ext cx="11852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sensitivity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85000" y="3123644"/>
              <a:ext cx="11084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precision</a:t>
              </a:r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57200" y="5279371"/>
            <a:ext cx="7757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615,000 detected pairs of nodes (</a:t>
            </a:r>
            <a:r>
              <a:rPr lang="en-US" sz="2400" dirty="0"/>
              <a:t>~33% </a:t>
            </a:r>
            <a:r>
              <a:rPr lang="en-US" sz="2400" dirty="0" smtClean="0"/>
              <a:t>precision) =&gt; 205,000 correctly detected pairs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6085014"/>
            <a:ext cx="7071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117,000 distance </a:t>
            </a:r>
            <a:r>
              <a:rPr lang="en-US" sz="2400" dirty="0"/>
              <a:t>1 </a:t>
            </a:r>
            <a:r>
              <a:rPr lang="en-US" sz="2400" dirty="0" smtClean="0"/>
              <a:t>edges in </a:t>
            </a:r>
            <a:r>
              <a:rPr lang="en-US" sz="2400" dirty="0"/>
              <a:t>the </a:t>
            </a:r>
            <a:r>
              <a:rPr lang="en-US" sz="2400" dirty="0" smtClean="0"/>
              <a:t>real topology</a:t>
            </a:r>
            <a:endParaRPr lang="en-US" sz="2400" dirty="0"/>
          </a:p>
        </p:txBody>
      </p:sp>
      <p:pic>
        <p:nvPicPr>
          <p:cNvPr id="1026" name="Picture 2" descr="ésultat de recherche d'images pour &quot;danger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39201"/>
            <a:ext cx="857250" cy="75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248060" y="1534923"/>
            <a:ext cx="1724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Ground truth: pair of nodes at distance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96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63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5060" b="63146"/>
          <a:stretch/>
        </p:blipFill>
        <p:spPr>
          <a:xfrm>
            <a:off x="523549" y="2119181"/>
            <a:ext cx="847565" cy="842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5060" t="47468" b="13735"/>
          <a:stretch/>
        </p:blipFill>
        <p:spPr>
          <a:xfrm>
            <a:off x="565998" y="3693035"/>
            <a:ext cx="805116" cy="8421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25606" y="2043250"/>
            <a:ext cx="6977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 smtClean="0"/>
              <a:t>Track the changes</a:t>
            </a:r>
            <a:r>
              <a:rPr lang="en-US" sz="2400" dirty="0" smtClean="0"/>
              <a:t> in the topology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Best method so far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878006" y="3636301"/>
            <a:ext cx="6529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Poor </a:t>
            </a:r>
            <a:r>
              <a:rPr lang="en-US" sz="2400" b="1" dirty="0" smtClean="0"/>
              <a:t>sensitivity </a:t>
            </a:r>
            <a:r>
              <a:rPr lang="en-US" sz="2400" dirty="0" smtClean="0"/>
              <a:t>in general</a:t>
            </a:r>
            <a:endParaRPr lang="en-US" sz="2400" b="1" dirty="0" smtClean="0"/>
          </a:p>
          <a:p>
            <a:pPr marL="285750" indent="-285750">
              <a:buFont typeface="Arial"/>
              <a:buChar char="•"/>
            </a:pPr>
            <a:r>
              <a:rPr lang="en-US" sz="2400" b="1" dirty="0" smtClean="0"/>
              <a:t>Poor precision </a:t>
            </a:r>
            <a:r>
              <a:rPr lang="en-US" sz="2400" dirty="0" smtClean="0"/>
              <a:t>on the real data</a:t>
            </a:r>
            <a:endParaRPr lang="en-US" sz="2400" b="1" dirty="0" smtClean="0"/>
          </a:p>
        </p:txBody>
      </p:sp>
      <p:sp>
        <p:nvSpPr>
          <p:cNvPr id="10" name="Right Arrow 9"/>
          <p:cNvSpPr/>
          <p:nvPr/>
        </p:nvSpPr>
        <p:spPr>
          <a:xfrm>
            <a:off x="648827" y="5232374"/>
            <a:ext cx="828292" cy="897373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78006" y="5450227"/>
            <a:ext cx="7067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Enable </a:t>
            </a:r>
            <a:r>
              <a:rPr lang="en-US" sz="2400" b="1" dirty="0" smtClean="0"/>
              <a:t>dynamic </a:t>
            </a:r>
            <a:r>
              <a:rPr lang="en-US" sz="2400" dirty="0" smtClean="0"/>
              <a:t>behavior of </a:t>
            </a:r>
            <a:r>
              <a:rPr lang="en-US" sz="2400" smtClean="0"/>
              <a:t>the </a:t>
            </a:r>
            <a:r>
              <a:rPr lang="en-US" sz="2400" b="1" smtClean="0"/>
              <a:t>parameters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63923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Questions?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5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Example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09212" y="5964079"/>
            <a:ext cx="15005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 = 6</a:t>
            </a:r>
            <a:endParaRPr lang="en-US" sz="3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51483" y="1876778"/>
            <a:ext cx="705556" cy="7055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3613035" y="1876778"/>
            <a:ext cx="705556" cy="7055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736684" y="1876778"/>
            <a:ext cx="705556" cy="7055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1942231" y="5258523"/>
            <a:ext cx="705556" cy="7055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4952239" y="5226235"/>
            <a:ext cx="705556" cy="7055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8042264" y="5184817"/>
            <a:ext cx="705556" cy="70555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7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611576" y="2719727"/>
            <a:ext cx="8136244" cy="2606386"/>
            <a:chOff x="611576" y="2719727"/>
            <a:chExt cx="8136244" cy="2606386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576" y="2733533"/>
              <a:ext cx="866415" cy="47652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5425" y="2719727"/>
              <a:ext cx="866415" cy="47652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9781" y="4763513"/>
              <a:ext cx="866415" cy="47652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5435" y="4749707"/>
              <a:ext cx="866415" cy="476528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5825" y="2733533"/>
              <a:ext cx="866415" cy="47652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81405" y="4708289"/>
              <a:ext cx="866415" cy="476528"/>
            </a:xfrm>
            <a:prstGeom prst="rect">
              <a:avLst/>
            </a:prstGeom>
          </p:spPr>
        </p:pic>
        <p:cxnSp>
          <p:nvCxnSpPr>
            <p:cNvPr id="30" name="Straight Connector 29"/>
            <p:cNvCxnSpPr/>
            <p:nvPr/>
          </p:nvCxnSpPr>
          <p:spPr>
            <a:xfrm>
              <a:off x="4319829" y="2983109"/>
              <a:ext cx="3691157" cy="1780404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2457427" y="2983109"/>
              <a:ext cx="1315465" cy="1893532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2457427" y="4127273"/>
              <a:ext cx="2834677" cy="749368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292104" y="4127273"/>
              <a:ext cx="2871282" cy="749368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2776196" y="3469919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154980" y="4127273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657795" y="3196255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2609827" y="4876641"/>
              <a:ext cx="2682277" cy="0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3725088" y="4802893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1942232" y="5260191"/>
            <a:ext cx="705555" cy="70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50"/>
    </mc:Choice>
    <mc:Fallback xmlns="">
      <p:transition xmlns:p14="http://schemas.microsoft.com/office/powerpoint/2010/main" spd="slow" advClick="0" advTm="75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Example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09212" y="5964079"/>
            <a:ext cx="15005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 = 7</a:t>
            </a:r>
            <a:endParaRPr lang="en-US" sz="3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51483" y="1876778"/>
            <a:ext cx="705556" cy="7055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3613035" y="1876778"/>
            <a:ext cx="705556" cy="7055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736684" y="1876778"/>
            <a:ext cx="705556" cy="7055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1942231" y="5258523"/>
            <a:ext cx="705556" cy="7055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4952239" y="5226235"/>
            <a:ext cx="705556" cy="7055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8042264" y="5184817"/>
            <a:ext cx="705556" cy="70555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11576" y="2719727"/>
            <a:ext cx="8136244" cy="2606386"/>
            <a:chOff x="611576" y="2719727"/>
            <a:chExt cx="8136244" cy="2606386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576" y="2733533"/>
              <a:ext cx="866415" cy="476528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5425" y="2719727"/>
              <a:ext cx="866415" cy="47652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9781" y="4763513"/>
              <a:ext cx="866415" cy="47652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5435" y="4749707"/>
              <a:ext cx="866415" cy="476528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5825" y="2733533"/>
              <a:ext cx="866415" cy="476528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81405" y="4708289"/>
              <a:ext cx="866415" cy="476528"/>
            </a:xfrm>
            <a:prstGeom prst="rect">
              <a:avLst/>
            </a:prstGeom>
          </p:spPr>
        </p:pic>
        <p:cxnSp>
          <p:nvCxnSpPr>
            <p:cNvPr id="42" name="Straight Connector 41"/>
            <p:cNvCxnSpPr/>
            <p:nvPr/>
          </p:nvCxnSpPr>
          <p:spPr>
            <a:xfrm>
              <a:off x="4319829" y="2983109"/>
              <a:ext cx="3691157" cy="1780404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2457427" y="2983109"/>
              <a:ext cx="1315465" cy="1893532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2457427" y="4127273"/>
              <a:ext cx="2834677" cy="749368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292104" y="4127273"/>
              <a:ext cx="2871282" cy="749368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2776196" y="3469919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154980" y="4127273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657795" y="3196255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2609827" y="4876641"/>
              <a:ext cx="2682277" cy="0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3725088" y="4802893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90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50"/>
    </mc:Choice>
    <mc:Fallback xmlns="">
      <p:transition xmlns:p14="http://schemas.microsoft.com/office/powerpoint/2010/main" spd="slow" advClick="0" advTm="75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Example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09212" y="5964079"/>
            <a:ext cx="15005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 = 8</a:t>
            </a:r>
            <a:endParaRPr lang="en-US" sz="3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51483" y="1876778"/>
            <a:ext cx="705556" cy="7055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3613035" y="1876778"/>
            <a:ext cx="705556" cy="7055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736684" y="1876778"/>
            <a:ext cx="705556" cy="7055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1942231" y="5258523"/>
            <a:ext cx="705556" cy="7055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4952239" y="5226235"/>
            <a:ext cx="705556" cy="7055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8042264" y="5184817"/>
            <a:ext cx="705556" cy="70555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34CA-4B20-3640-89D3-829DC0701A74}" type="slidenum">
              <a:rPr lang="en-US" smtClean="0"/>
              <a:t>9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611576" y="2719727"/>
            <a:ext cx="8136244" cy="2606386"/>
            <a:chOff x="611576" y="2719727"/>
            <a:chExt cx="8136244" cy="2606386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576" y="2733533"/>
              <a:ext cx="866415" cy="47652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5425" y="2719727"/>
              <a:ext cx="866415" cy="47652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9781" y="4763513"/>
              <a:ext cx="866415" cy="476528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5435" y="4749707"/>
              <a:ext cx="866415" cy="47652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5825" y="2733533"/>
              <a:ext cx="866415" cy="47652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81405" y="4708289"/>
              <a:ext cx="866415" cy="476528"/>
            </a:xfrm>
            <a:prstGeom prst="rect">
              <a:avLst/>
            </a:prstGeom>
          </p:spPr>
        </p:pic>
        <p:cxnSp>
          <p:nvCxnSpPr>
            <p:cNvPr id="40" name="Straight Connector 39"/>
            <p:cNvCxnSpPr/>
            <p:nvPr/>
          </p:nvCxnSpPr>
          <p:spPr>
            <a:xfrm>
              <a:off x="4319829" y="2983109"/>
              <a:ext cx="3691157" cy="1780404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2457427" y="2983109"/>
              <a:ext cx="1315465" cy="1893532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2457427" y="4127273"/>
              <a:ext cx="2834677" cy="749368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292104" y="4127273"/>
              <a:ext cx="2871282" cy="749368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2776196" y="3469919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154980" y="4127273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657795" y="3196255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2609827" y="4876641"/>
              <a:ext cx="2682277" cy="0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3725088" y="4802893"/>
              <a:ext cx="50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?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651483" y="1872227"/>
            <a:ext cx="705555" cy="70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50"/>
    </mc:Choice>
    <mc:Fallback xmlns="">
      <p:transition xmlns:p14="http://schemas.microsoft.com/office/powerpoint/2010/main" spd="slow" advClick="0" advTm="75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6388</TotalTime>
  <Words>1772</Words>
  <Application>Microsoft Macintosh PowerPoint</Application>
  <PresentationFormat>On-screen Show (4:3)</PresentationFormat>
  <Paragraphs>448</Paragraphs>
  <Slides>64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1" baseType="lpstr">
      <vt:lpstr>Arial Black</vt:lpstr>
      <vt:lpstr>Calibri</vt:lpstr>
      <vt:lpstr>Cambria Math</vt:lpstr>
      <vt:lpstr>Mangal</vt:lpstr>
      <vt:lpstr>Symbol</vt:lpstr>
      <vt:lpstr>Arial</vt:lpstr>
      <vt:lpstr>Essential</vt:lpstr>
      <vt:lpstr>Inference and topological tracking of COMPUTER network TOPOLOGY from sparse time series*</vt:lpstr>
      <vt:lpstr>Data Example</vt:lpstr>
      <vt:lpstr>Data Example</vt:lpstr>
      <vt:lpstr>Data Example</vt:lpstr>
      <vt:lpstr>Data Example</vt:lpstr>
      <vt:lpstr>Data Example</vt:lpstr>
      <vt:lpstr>Data Example</vt:lpstr>
      <vt:lpstr>Data Example</vt:lpstr>
      <vt:lpstr>Data Example</vt:lpstr>
      <vt:lpstr>Data Example</vt:lpstr>
      <vt:lpstr>Data Example</vt:lpstr>
      <vt:lpstr>Data Example</vt:lpstr>
      <vt:lpstr>Data Example</vt:lpstr>
      <vt:lpstr>Data Example</vt:lpstr>
      <vt:lpstr>Data Example</vt:lpstr>
      <vt:lpstr>Data Example</vt:lpstr>
      <vt:lpstr>Data Example</vt:lpstr>
      <vt:lpstr>Data Example</vt:lpstr>
      <vt:lpstr>Data Example</vt:lpstr>
      <vt:lpstr>Data Example</vt:lpstr>
      <vt:lpstr>Data Example</vt:lpstr>
      <vt:lpstr>Statement of the problem</vt:lpstr>
      <vt:lpstr>Cross-correlation</vt:lpstr>
      <vt:lpstr>Intuition 1</vt:lpstr>
      <vt:lpstr>Intuition 2</vt:lpstr>
      <vt:lpstr>Intuition 3</vt:lpstr>
      <vt:lpstr>Example</vt:lpstr>
      <vt:lpstr>Example</vt:lpstr>
      <vt:lpstr>Example</vt:lpstr>
      <vt:lpstr>Example</vt:lpstr>
      <vt:lpstr>Problem Formulation</vt:lpstr>
      <vt:lpstr>Edge probabilities</vt:lpstr>
      <vt:lpstr>Sparsity problem</vt:lpstr>
      <vt:lpstr>Edge probabilities</vt:lpstr>
      <vt:lpstr>Edge probabilities Model</vt:lpstr>
      <vt:lpstr>Edge probabilities</vt:lpstr>
      <vt:lpstr>Error Function</vt:lpstr>
      <vt:lpstr>Error Function</vt:lpstr>
      <vt:lpstr>Summary</vt:lpstr>
      <vt:lpstr>How to validate the method?</vt:lpstr>
      <vt:lpstr>Synthetic Data</vt:lpstr>
      <vt:lpstr>Synthetic Data Example</vt:lpstr>
      <vt:lpstr>Synthetic Data Example</vt:lpstr>
      <vt:lpstr>Synthetic Data Example</vt:lpstr>
      <vt:lpstr>Synthetic Data Example</vt:lpstr>
      <vt:lpstr>Synthetic Data Example</vt:lpstr>
      <vt:lpstr>Synthetic Data Example</vt:lpstr>
      <vt:lpstr>Synthetic Data Example</vt:lpstr>
      <vt:lpstr>Synthetic Data Example</vt:lpstr>
      <vt:lpstr>Synthetic Data Example</vt:lpstr>
      <vt:lpstr>Synthetic Data Example</vt:lpstr>
      <vt:lpstr>Precision</vt:lpstr>
      <vt:lpstr>Sensitivity</vt:lpstr>
      <vt:lpstr>Precision</vt:lpstr>
      <vt:lpstr>Sensitivity</vt:lpstr>
      <vt:lpstr>Benchmarking</vt:lpstr>
      <vt:lpstr>Performance comparison</vt:lpstr>
      <vt:lpstr>Real Data</vt:lpstr>
      <vt:lpstr>What does the score tell us?</vt:lpstr>
      <vt:lpstr>What does the score tell us?</vt:lpstr>
      <vt:lpstr>What does the score tell us?</vt:lpstr>
      <vt:lpstr>Real Data (snapshot of the network taken at the end of the recording) </vt:lpstr>
      <vt:lpstr>Summary</vt:lpstr>
      <vt:lpstr>Thank YOU!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Antoine Messager</dc:creator>
  <cp:lastModifiedBy>Microsoft Office User</cp:lastModifiedBy>
  <cp:revision>209</cp:revision>
  <dcterms:created xsi:type="dcterms:W3CDTF">2017-06-12T13:11:02Z</dcterms:created>
  <dcterms:modified xsi:type="dcterms:W3CDTF">2017-09-08T13:10:12Z</dcterms:modified>
</cp:coreProperties>
</file>