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  <p:sldId id="267" r:id="rId12"/>
    <p:sldId id="268" r:id="rId13"/>
    <p:sldId id="269" r:id="rId14"/>
    <p:sldId id="270" r:id="rId15"/>
    <p:sldId id="271" r:id="rId16"/>
    <p:sldId id="284" r:id="rId17"/>
    <p:sldId id="283" r:id="rId18"/>
    <p:sldId id="285" r:id="rId19"/>
    <p:sldId id="286" r:id="rId20"/>
    <p:sldId id="272" r:id="rId21"/>
    <p:sldId id="273" r:id="rId22"/>
    <p:sldId id="274" r:id="rId23"/>
    <p:sldId id="287" r:id="rId24"/>
    <p:sldId id="277" r:id="rId25"/>
    <p:sldId id="278" r:id="rId26"/>
    <p:sldId id="280" r:id="rId27"/>
    <p:sldId id="279" r:id="rId28"/>
    <p:sldId id="288" r:id="rId29"/>
    <p:sldId id="289" r:id="rId30"/>
    <p:sldId id="290" r:id="rId31"/>
    <p:sldId id="291" r:id="rId32"/>
    <p:sldId id="292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2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1E5F6-BB43-6A40-BB20-02D1674B3B64}" type="datetimeFigureOut">
              <a:rPr lang="en-US" smtClean="0"/>
              <a:t>18/09/18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11A9B-831F-6849-9BD7-8C4239C6C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885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FA8A4-B8FE-3645-BB4D-F363A7DB7640}" type="datetimeFigureOut">
              <a:rPr lang="en-US" smtClean="0"/>
              <a:t>18/09/18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BFF8D-1AF9-304D-8D38-BAF9C14C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740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4503-938B-1442-B64A-218CDE2B8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58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4503-938B-1442-B64A-218CDE2B8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7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4503-938B-1442-B64A-218CDE2B8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0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4503-938B-1442-B64A-218CDE2B8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3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4503-938B-1442-B64A-218CDE2B8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4503-938B-1442-B64A-218CDE2B8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0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4503-938B-1442-B64A-218CDE2B8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6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4503-938B-1442-B64A-218CDE2B8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4503-938B-1442-B64A-218CDE2B8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0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4503-938B-1442-B64A-218CDE2B8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6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4503-938B-1442-B64A-218CDE2B8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3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20th September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MoN_17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54503-938B-1442-B64A-218CDE2B82B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643" y="6286645"/>
            <a:ext cx="133191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24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User Contention and Its Effects on Resource Allocation in Heterogeneous Networks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r>
              <a:rPr lang="en-US" dirty="0" err="1" smtClean="0"/>
              <a:t>Dr</a:t>
            </a:r>
            <a:r>
              <a:rPr lang="en-US" dirty="0" smtClean="0"/>
              <a:t> Glenford Mapp</a:t>
            </a:r>
          </a:p>
          <a:p>
            <a:r>
              <a:rPr lang="en-US" dirty="0" smtClean="0"/>
              <a:t>Associate Professor </a:t>
            </a:r>
          </a:p>
          <a:p>
            <a:r>
              <a:rPr lang="en-US" dirty="0" smtClean="0"/>
              <a:t>Head of the C-ITS Research Group</a:t>
            </a:r>
          </a:p>
          <a:p>
            <a:r>
              <a:rPr lang="en-US" dirty="0" smtClean="0"/>
              <a:t>Middlesex University, London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9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107"/>
            <a:ext cx="8229600" cy="1143000"/>
          </a:xfrm>
        </p:spPr>
        <p:txBody>
          <a:bodyPr/>
          <a:lstStyle/>
          <a:p>
            <a:r>
              <a:rPr lang="en-US" dirty="0" smtClean="0"/>
              <a:t>Pure ALOHA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26338" y="1739505"/>
            <a:ext cx="798063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Throughput = </a:t>
            </a:r>
            <a:r>
              <a:rPr lang="en-US" sz="2400" dirty="0" err="1" smtClean="0"/>
              <a:t>Th</a:t>
            </a:r>
            <a:r>
              <a:rPr lang="en-US" sz="2400" dirty="0" smtClean="0"/>
              <a:t> = </a:t>
            </a:r>
            <a:r>
              <a:rPr lang="en-US" sz="2400" dirty="0" err="1" smtClean="0"/>
              <a:t>λP</a:t>
            </a:r>
            <a:r>
              <a:rPr lang="en-US" sz="2400" dirty="0" smtClean="0"/>
              <a:t>(Success)   = λ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  e </a:t>
            </a:r>
            <a:r>
              <a:rPr lang="en-US" sz="2400" baseline="30000" dirty="0" smtClean="0"/>
              <a:t>–</a:t>
            </a:r>
            <a:r>
              <a:rPr lang="en-US" sz="2400" baseline="30000" dirty="0" err="1" smtClean="0"/>
              <a:t>λ</a:t>
            </a:r>
            <a:r>
              <a:rPr lang="en-US" sz="2400" baseline="30000" dirty="0" smtClean="0"/>
              <a:t>(2N – 1)T</a:t>
            </a:r>
          </a:p>
          <a:p>
            <a:endParaRPr lang="en-US" sz="2400" baseline="30000" dirty="0"/>
          </a:p>
          <a:p>
            <a:r>
              <a:rPr lang="en-US" sz="2400" dirty="0" err="1" smtClean="0"/>
              <a:t>Th</a:t>
            </a:r>
            <a:r>
              <a:rPr lang="en-US" sz="2400" dirty="0" smtClean="0"/>
              <a:t> </a:t>
            </a:r>
            <a:r>
              <a:rPr lang="en-US" sz="2400" baseline="-25000" dirty="0" smtClean="0"/>
              <a:t>max  </a:t>
            </a:r>
            <a:r>
              <a:rPr lang="en-US" sz="2400" dirty="0" smtClean="0"/>
              <a:t>= </a:t>
            </a:r>
            <a:r>
              <a:rPr lang="en-US" sz="2400" dirty="0" err="1" smtClean="0"/>
              <a:t>dT</a:t>
            </a:r>
            <a:r>
              <a:rPr lang="en-US" sz="2400" dirty="0" smtClean="0"/>
              <a:t>/</a:t>
            </a:r>
            <a:r>
              <a:rPr lang="en-US" sz="2400" dirty="0" err="1" smtClean="0"/>
              <a:t>dλ</a:t>
            </a:r>
            <a:r>
              <a:rPr lang="en-US" sz="2400" dirty="0" smtClean="0"/>
              <a:t> = 0</a:t>
            </a:r>
          </a:p>
          <a:p>
            <a:endParaRPr lang="en-US" sz="2400" baseline="-25000" dirty="0" smtClean="0"/>
          </a:p>
          <a:p>
            <a:endParaRPr lang="en-US" sz="2400" baseline="-25000" dirty="0"/>
          </a:p>
          <a:p>
            <a:r>
              <a:rPr lang="en-US" sz="2400" dirty="0" smtClean="0"/>
              <a:t>Solution </a:t>
            </a:r>
            <a:r>
              <a:rPr lang="en-US" sz="2400" dirty="0" err="1" smtClean="0"/>
              <a:t>λ</a:t>
            </a:r>
            <a:r>
              <a:rPr lang="en-US" sz="2400" dirty="0" smtClean="0"/>
              <a:t> = 2/(2N-1)T</a:t>
            </a:r>
          </a:p>
          <a:p>
            <a:endParaRPr lang="en-US" sz="2400" dirty="0" smtClean="0"/>
          </a:p>
          <a:p>
            <a:r>
              <a:rPr lang="en-US" sz="2400" dirty="0" smtClean="0"/>
              <a:t>For N nodes: </a:t>
            </a:r>
            <a:r>
              <a:rPr lang="en-US" sz="2400" dirty="0" err="1" smtClean="0"/>
              <a:t>Th</a:t>
            </a:r>
            <a:r>
              <a:rPr lang="en-US" sz="2400" baseline="-25000" dirty="0" smtClean="0"/>
              <a:t> max </a:t>
            </a:r>
            <a:r>
              <a:rPr lang="en-US" sz="2400" dirty="0" smtClean="0"/>
              <a:t>= 4N/((2N-1)T)</a:t>
            </a:r>
            <a:r>
              <a:rPr lang="en-US" sz="2400" baseline="30000" dirty="0" smtClean="0"/>
              <a:t>2  </a:t>
            </a:r>
            <a:r>
              <a:rPr lang="en-US" sz="2400" dirty="0" smtClean="0"/>
              <a:t>e</a:t>
            </a:r>
            <a:r>
              <a:rPr lang="en-US" sz="2400" baseline="30000" dirty="0" smtClean="0"/>
              <a:t>-2</a:t>
            </a:r>
          </a:p>
          <a:p>
            <a:endParaRPr lang="en-US" sz="2400" baseline="30000" dirty="0"/>
          </a:p>
          <a:p>
            <a:r>
              <a:rPr lang="en-US" sz="2400" dirty="0" smtClean="0"/>
              <a:t>As N-</a:t>
            </a:r>
            <a:r>
              <a:rPr lang="en-US" sz="2400" dirty="0" smtClean="0"/>
              <a:t>&gt; ∞, </a:t>
            </a:r>
            <a:r>
              <a:rPr lang="en-US" sz="2400" dirty="0" err="1" smtClean="0"/>
              <a:t>Th</a:t>
            </a:r>
            <a:r>
              <a:rPr lang="en-US" sz="2400" dirty="0" smtClean="0"/>
              <a:t> </a:t>
            </a:r>
            <a:r>
              <a:rPr lang="en-US" sz="2400" baseline="-25000" dirty="0" smtClean="0"/>
              <a:t>max</a:t>
            </a:r>
            <a:r>
              <a:rPr lang="en-US" sz="2400" baseline="30000" dirty="0" smtClean="0"/>
              <a:t>   </a:t>
            </a:r>
            <a:r>
              <a:rPr lang="en-US" sz="2400" dirty="0" smtClean="0"/>
              <a:t>~ (1/N) e</a:t>
            </a:r>
            <a:r>
              <a:rPr lang="en-US" sz="2400" baseline="30000" dirty="0" smtClean="0"/>
              <a:t>-2</a:t>
            </a:r>
            <a:r>
              <a:rPr lang="en-US" sz="2400" dirty="0" smtClean="0"/>
              <a:t> </a:t>
            </a:r>
            <a:endParaRPr lang="en-US" sz="2400" baseline="30000" dirty="0"/>
          </a:p>
          <a:p>
            <a:endParaRPr lang="en-US" sz="2400" baseline="-25000" dirty="0" smtClean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55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Slotted ALOHA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All nodes on the network are synchronized using a global clock</a:t>
            </a:r>
          </a:p>
          <a:p>
            <a:r>
              <a:rPr lang="en-US" dirty="0" smtClean="0"/>
              <a:t>Nodes can only transmit at predefined epochs usually at T, 2T, etc. </a:t>
            </a:r>
          </a:p>
          <a:p>
            <a:r>
              <a:rPr lang="en-US" dirty="0" smtClean="0"/>
              <a:t>A node having a packet to send must wait until the next epoch at which time the packet is transmitted. </a:t>
            </a:r>
          </a:p>
          <a:p>
            <a:r>
              <a:rPr lang="en-US" dirty="0" smtClean="0"/>
              <a:t>If no ACK, then a collision has occurred and the packet is retransmitted after a random back-off period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25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4609"/>
            <a:ext cx="8229600" cy="942898"/>
          </a:xfrm>
        </p:spPr>
        <p:txBody>
          <a:bodyPr/>
          <a:lstStyle/>
          <a:p>
            <a:r>
              <a:rPr lang="en-US" dirty="0" smtClean="0"/>
              <a:t>Slotted ALOHA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041121" y="1417638"/>
            <a:ext cx="486526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191951" y="678289"/>
            <a:ext cx="0" cy="7393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41121" y="1441713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553560" y="144839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046981" y="144839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2T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523663" y="1465788"/>
            <a:ext cx="535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t-&gt;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3688044" y="1123246"/>
            <a:ext cx="1670057" cy="3251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-47474" y="1999780"/>
            <a:ext cx="1018891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Successful transmission of a packet by a node at time T is given by:</a:t>
            </a:r>
          </a:p>
          <a:p>
            <a:endParaRPr lang="en-US" sz="2400" dirty="0"/>
          </a:p>
          <a:p>
            <a:r>
              <a:rPr lang="en-US" sz="2400" dirty="0" smtClean="0"/>
              <a:t>P(node has a packet to transmit between 0 and T) &amp;&amp;</a:t>
            </a:r>
          </a:p>
          <a:p>
            <a:endParaRPr lang="en-US" sz="2400" dirty="0"/>
          </a:p>
          <a:p>
            <a:r>
              <a:rPr lang="en-US" sz="2400" dirty="0" smtClean="0"/>
              <a:t>P (no other node has a packet to transmit between 0 and T)</a:t>
            </a:r>
          </a:p>
          <a:p>
            <a:endParaRPr lang="en-US" sz="2400" dirty="0"/>
          </a:p>
          <a:p>
            <a:r>
              <a:rPr lang="en-US" sz="2400" dirty="0" smtClean="0"/>
              <a:t>P(Success) =  (1 – e-</a:t>
            </a:r>
            <a:r>
              <a:rPr lang="en-US" sz="2400" baseline="30000" dirty="0" err="1" smtClean="0"/>
              <a:t>λT</a:t>
            </a:r>
            <a:r>
              <a:rPr lang="en-US" sz="2400" dirty="0" smtClean="0"/>
              <a:t>)  e</a:t>
            </a:r>
            <a:r>
              <a:rPr lang="en-US" sz="2400" baseline="30000" dirty="0" smtClean="0"/>
              <a:t>-</a:t>
            </a:r>
            <a:r>
              <a:rPr lang="en-US" sz="2400" baseline="30000" dirty="0" err="1" smtClean="0"/>
              <a:t>λ</a:t>
            </a:r>
            <a:r>
              <a:rPr lang="en-US" sz="2400" baseline="30000" dirty="0" smtClean="0"/>
              <a:t>(N-1)T</a:t>
            </a:r>
            <a:r>
              <a:rPr lang="en-US" sz="2400" dirty="0" smtClean="0"/>
              <a:t> P(Success) </a:t>
            </a:r>
            <a:r>
              <a:rPr lang="en-US" sz="2400" baseline="-25000" dirty="0" smtClean="0"/>
              <a:t>max   </a:t>
            </a:r>
            <a:r>
              <a:rPr lang="en-US" sz="2400" dirty="0" smtClean="0"/>
              <a:t>= </a:t>
            </a:r>
            <a:r>
              <a:rPr lang="en-US" sz="2400" dirty="0" err="1" smtClean="0"/>
              <a:t>dP</a:t>
            </a:r>
            <a:r>
              <a:rPr lang="en-US" sz="2400" dirty="0" smtClean="0"/>
              <a:t>(Success)/</a:t>
            </a:r>
            <a:r>
              <a:rPr lang="en-US" sz="2400" dirty="0" err="1" smtClean="0"/>
              <a:t>dλ</a:t>
            </a:r>
            <a:r>
              <a:rPr lang="en-US" sz="2400" dirty="0" smtClean="0"/>
              <a:t> = 0 </a:t>
            </a:r>
          </a:p>
          <a:p>
            <a:endParaRPr lang="en-US" sz="2400" dirty="0"/>
          </a:p>
          <a:p>
            <a:r>
              <a:rPr lang="en-US" sz="2400" dirty="0" smtClean="0"/>
              <a:t>Solution: e</a:t>
            </a:r>
            <a:r>
              <a:rPr lang="en-US" sz="2400" baseline="30000" dirty="0" smtClean="0"/>
              <a:t>-</a:t>
            </a:r>
            <a:r>
              <a:rPr lang="en-US" sz="2400" baseline="30000" dirty="0" err="1" smtClean="0"/>
              <a:t>λT</a:t>
            </a:r>
            <a:r>
              <a:rPr lang="en-US" sz="2400" dirty="0" smtClean="0"/>
              <a:t>  = (N-1)/N  P(Success) </a:t>
            </a:r>
            <a:r>
              <a:rPr lang="en-US" sz="2400" baseline="-25000" dirty="0" smtClean="0"/>
              <a:t>max  </a:t>
            </a:r>
            <a:r>
              <a:rPr lang="en-US" sz="2400" dirty="0"/>
              <a:t> </a:t>
            </a:r>
            <a:r>
              <a:rPr lang="en-US" sz="2400" dirty="0" smtClean="0"/>
              <a:t>for N nodes =  ((N-1)/N)</a:t>
            </a:r>
            <a:r>
              <a:rPr lang="en-US" sz="2400" baseline="30000" dirty="0" smtClean="0"/>
              <a:t>N-1</a:t>
            </a:r>
          </a:p>
          <a:p>
            <a:endParaRPr lang="en-US" sz="2400" dirty="0" smtClean="0"/>
          </a:p>
          <a:p>
            <a:r>
              <a:rPr lang="en-US" sz="2400" dirty="0" smtClean="0"/>
              <a:t>As N </a:t>
            </a:r>
            <a:r>
              <a:rPr lang="en-US" sz="2400" dirty="0" smtClean="0"/>
              <a:t>-&gt; ∞, </a:t>
            </a:r>
            <a:r>
              <a:rPr lang="en-US" sz="2400" dirty="0" smtClean="0"/>
              <a:t> </a:t>
            </a:r>
            <a:r>
              <a:rPr lang="en-US" sz="2400" dirty="0" smtClean="0"/>
              <a:t>P(Success)</a:t>
            </a:r>
            <a:r>
              <a:rPr lang="en-US" sz="2400" baseline="-25000" dirty="0" smtClean="0"/>
              <a:t> max  </a:t>
            </a:r>
            <a:r>
              <a:rPr lang="en-US" sz="2400" dirty="0" smtClean="0"/>
              <a:t>  ~ e</a:t>
            </a:r>
            <a:r>
              <a:rPr lang="en-US" sz="2400" baseline="30000" dirty="0" smtClean="0"/>
              <a:t>-1</a:t>
            </a:r>
          </a:p>
          <a:p>
            <a:endParaRPr lang="en-US" sz="2400" dirty="0" smtClean="0"/>
          </a:p>
          <a:p>
            <a:endParaRPr lang="en-US" dirty="0" smtClean="0"/>
          </a:p>
          <a:p>
            <a:endParaRPr lang="en-US" baseline="-25000" dirty="0"/>
          </a:p>
          <a:p>
            <a:endParaRPr lang="en-US" baseline="-25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32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73" y="50646"/>
            <a:ext cx="8229600" cy="1143000"/>
          </a:xfrm>
        </p:spPr>
        <p:txBody>
          <a:bodyPr/>
          <a:lstStyle/>
          <a:p>
            <a:r>
              <a:rPr lang="en-US" dirty="0" smtClean="0"/>
              <a:t>Slotted ALOHA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26338" y="1037338"/>
            <a:ext cx="7980635" cy="5775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Throughput = T = </a:t>
            </a:r>
            <a:r>
              <a:rPr lang="en-US" sz="2800" dirty="0" err="1" smtClean="0"/>
              <a:t>λP</a:t>
            </a:r>
            <a:r>
              <a:rPr lang="en-US" sz="2800" dirty="0" smtClean="0"/>
              <a:t>(Success)   = </a:t>
            </a:r>
            <a:r>
              <a:rPr lang="en-US" sz="2800" dirty="0" err="1" smtClean="0"/>
              <a:t>λ</a:t>
            </a:r>
            <a:r>
              <a:rPr lang="en-US" sz="2800" baseline="30000" dirty="0" smtClean="0"/>
              <a:t> </a:t>
            </a:r>
            <a:r>
              <a:rPr lang="en-US" sz="2800" dirty="0" smtClean="0"/>
              <a:t>(1 – e</a:t>
            </a:r>
            <a:r>
              <a:rPr lang="en-US" sz="2800" baseline="30000" dirty="0" smtClean="0"/>
              <a:t>-</a:t>
            </a:r>
            <a:r>
              <a:rPr lang="en-US" sz="2800" baseline="30000" dirty="0" err="1" smtClean="0"/>
              <a:t>λT</a:t>
            </a:r>
            <a:r>
              <a:rPr lang="en-US" sz="2800" dirty="0" smtClean="0"/>
              <a:t>) e </a:t>
            </a:r>
            <a:r>
              <a:rPr lang="en-US" sz="2800" baseline="30000" dirty="0" smtClean="0"/>
              <a:t>–</a:t>
            </a:r>
            <a:r>
              <a:rPr lang="en-US" sz="2800" baseline="30000" dirty="0" err="1" smtClean="0"/>
              <a:t>λ</a:t>
            </a:r>
            <a:r>
              <a:rPr lang="en-US" sz="2800" baseline="30000" dirty="0" smtClean="0"/>
              <a:t>(N-1)T</a:t>
            </a:r>
          </a:p>
          <a:p>
            <a:endParaRPr lang="en-US" sz="2800" baseline="30000" dirty="0" smtClean="0"/>
          </a:p>
          <a:p>
            <a:r>
              <a:rPr lang="en-US" sz="2800" dirty="0" err="1" smtClean="0"/>
              <a:t>Th</a:t>
            </a:r>
            <a:r>
              <a:rPr lang="en-US" sz="2800" dirty="0" smtClean="0"/>
              <a:t> </a:t>
            </a:r>
            <a:r>
              <a:rPr lang="en-US" sz="2800" baseline="-25000" dirty="0" smtClean="0"/>
              <a:t>max  </a:t>
            </a:r>
            <a:r>
              <a:rPr lang="en-US" sz="2800" dirty="0" smtClean="0"/>
              <a:t>= </a:t>
            </a:r>
            <a:r>
              <a:rPr lang="en-US" sz="2800" dirty="0" err="1" smtClean="0"/>
              <a:t>dT</a:t>
            </a:r>
            <a:r>
              <a:rPr lang="en-US" sz="2800" dirty="0" smtClean="0"/>
              <a:t>/</a:t>
            </a:r>
            <a:r>
              <a:rPr lang="en-US" sz="2800" dirty="0" err="1" smtClean="0"/>
              <a:t>dλ</a:t>
            </a:r>
            <a:r>
              <a:rPr lang="en-US" sz="2800" dirty="0" smtClean="0"/>
              <a:t> = 0</a:t>
            </a:r>
          </a:p>
          <a:p>
            <a:endParaRPr lang="en-US" sz="2800" baseline="-25000" dirty="0" smtClean="0"/>
          </a:p>
          <a:p>
            <a:r>
              <a:rPr lang="en-US" sz="2800" dirty="0" smtClean="0"/>
              <a:t>Solution </a:t>
            </a:r>
            <a:r>
              <a:rPr lang="en-US" sz="2800" dirty="0" smtClean="0"/>
              <a:t>e</a:t>
            </a:r>
            <a:r>
              <a:rPr lang="en-US" sz="2800" baseline="30000" dirty="0" smtClean="0"/>
              <a:t>-</a:t>
            </a:r>
            <a:r>
              <a:rPr lang="en-US" sz="2800" baseline="30000" dirty="0" err="1" smtClean="0"/>
              <a:t>λT</a:t>
            </a:r>
            <a:r>
              <a:rPr lang="en-US" sz="2800" baseline="30000" dirty="0"/>
              <a:t> </a:t>
            </a:r>
            <a:r>
              <a:rPr lang="en-US" sz="2800" dirty="0" smtClean="0"/>
              <a:t>= [ 1 – (</a:t>
            </a:r>
            <a:r>
              <a:rPr lang="en-US" sz="2800" dirty="0" err="1" smtClean="0"/>
              <a:t>λT</a:t>
            </a:r>
            <a:r>
              <a:rPr lang="en-US" sz="2800" dirty="0" smtClean="0"/>
              <a:t>/</a:t>
            </a:r>
            <a:r>
              <a:rPr lang="en-US" sz="2800" dirty="0" err="1" smtClean="0"/>
              <a:t>NλT</a:t>
            </a:r>
            <a:r>
              <a:rPr lang="en-US" sz="2800" dirty="0" smtClean="0"/>
              <a:t> -1) ] Solution = </a:t>
            </a:r>
            <a:r>
              <a:rPr lang="en-US" sz="2800" dirty="0" err="1" smtClean="0"/>
              <a:t>λ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 for a given value of N</a:t>
            </a:r>
            <a:endParaRPr lang="en-US" sz="2800" baseline="-25000" dirty="0" smtClean="0"/>
          </a:p>
          <a:p>
            <a:endParaRPr lang="en-US" sz="2800" dirty="0" smtClean="0"/>
          </a:p>
          <a:p>
            <a:r>
              <a:rPr lang="en-US" sz="2800" dirty="0" smtClean="0"/>
              <a:t>For N nodes: </a:t>
            </a:r>
            <a:r>
              <a:rPr lang="en-US" sz="2800" dirty="0" err="1" smtClean="0"/>
              <a:t>Th</a:t>
            </a:r>
            <a:r>
              <a:rPr lang="en-US" sz="2800" baseline="-25000" dirty="0" smtClean="0"/>
              <a:t> max </a:t>
            </a:r>
            <a:r>
              <a:rPr lang="en-US" sz="2800" dirty="0" smtClean="0"/>
              <a:t>= (Nλ</a:t>
            </a:r>
            <a:r>
              <a:rPr lang="en-US" sz="2800" baseline="-25000" dirty="0"/>
              <a:t>N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T / (</a:t>
            </a:r>
            <a:r>
              <a:rPr lang="en-US" sz="2800" dirty="0" err="1" smtClean="0"/>
              <a:t>Nλ</a:t>
            </a:r>
            <a:r>
              <a:rPr lang="en-US" sz="2800" baseline="-25000" dirty="0" err="1"/>
              <a:t>N</a:t>
            </a:r>
            <a:r>
              <a:rPr lang="en-US" sz="2800" dirty="0" err="1" smtClean="0"/>
              <a:t>T</a:t>
            </a:r>
            <a:r>
              <a:rPr lang="en-US" sz="2800" dirty="0" smtClean="0"/>
              <a:t> – 1) [ 1 – (</a:t>
            </a:r>
            <a:r>
              <a:rPr lang="en-US" sz="2800" dirty="0" err="1" smtClean="0"/>
              <a:t>λ</a:t>
            </a:r>
            <a:r>
              <a:rPr lang="en-US" sz="2800" baseline="-25000" dirty="0" err="1"/>
              <a:t>N</a:t>
            </a:r>
            <a:r>
              <a:rPr lang="en-US" sz="2800" dirty="0" err="1" smtClean="0"/>
              <a:t>T</a:t>
            </a:r>
            <a:r>
              <a:rPr lang="en-US" sz="2800" dirty="0" smtClean="0"/>
              <a:t>/</a:t>
            </a:r>
            <a:r>
              <a:rPr lang="en-US" sz="2800" dirty="0" err="1" smtClean="0"/>
              <a:t>Nλ</a:t>
            </a:r>
            <a:r>
              <a:rPr lang="en-US" sz="2800" baseline="-25000" dirty="0" err="1"/>
              <a:t>N</a:t>
            </a:r>
            <a:r>
              <a:rPr lang="en-US" sz="2800" dirty="0" err="1" smtClean="0"/>
              <a:t>T</a:t>
            </a:r>
            <a:r>
              <a:rPr lang="en-US" sz="2800" dirty="0" smtClean="0"/>
              <a:t> -1) ] </a:t>
            </a:r>
            <a:r>
              <a:rPr lang="en-US" sz="2800" baseline="30000" dirty="0" smtClean="0"/>
              <a:t>N-1</a:t>
            </a:r>
            <a:endParaRPr lang="en-US" sz="2800" baseline="30000" dirty="0"/>
          </a:p>
          <a:p>
            <a:endParaRPr lang="en-US" sz="2800" baseline="30000" dirty="0" smtClean="0"/>
          </a:p>
          <a:p>
            <a:r>
              <a:rPr lang="en-US" sz="2800" dirty="0" smtClean="0"/>
              <a:t>As N-</a:t>
            </a:r>
            <a:r>
              <a:rPr lang="en-US" sz="2800" dirty="0" smtClean="0"/>
              <a:t>&gt;∞, </a:t>
            </a:r>
            <a:r>
              <a:rPr lang="en-US" sz="2800" dirty="0" err="1" smtClean="0"/>
              <a:t>Th</a:t>
            </a:r>
            <a:r>
              <a:rPr lang="en-US" sz="2800" dirty="0" smtClean="0"/>
              <a:t> </a:t>
            </a:r>
            <a:r>
              <a:rPr lang="en-US" sz="2800" baseline="-25000" dirty="0" smtClean="0"/>
              <a:t>max</a:t>
            </a:r>
            <a:r>
              <a:rPr lang="en-US" sz="2800" baseline="30000" dirty="0" smtClean="0"/>
              <a:t>   </a:t>
            </a:r>
            <a:r>
              <a:rPr lang="en-US" sz="2800" dirty="0" smtClean="0"/>
              <a:t>~ λ</a:t>
            </a:r>
            <a:r>
              <a:rPr lang="en-US" sz="2800" baseline="-25000" dirty="0"/>
              <a:t>N</a:t>
            </a:r>
            <a:r>
              <a:rPr lang="en-US" sz="2800" dirty="0" smtClean="0"/>
              <a:t>e</a:t>
            </a:r>
            <a:r>
              <a:rPr lang="en-US" sz="2800" baseline="30000" dirty="0" smtClean="0"/>
              <a:t>-1</a:t>
            </a:r>
          </a:p>
          <a:p>
            <a:endParaRPr lang="en-US" sz="2800" baseline="30000" dirty="0"/>
          </a:p>
          <a:p>
            <a:r>
              <a:rPr lang="en-US" sz="2800" dirty="0" smtClean="0"/>
              <a:t>As N-</a:t>
            </a:r>
            <a:r>
              <a:rPr lang="en-US" sz="2800" dirty="0" smtClean="0"/>
              <a:t>&gt;∞, </a:t>
            </a:r>
            <a:r>
              <a:rPr lang="en-US" sz="2800" dirty="0" err="1" smtClean="0"/>
              <a:t>λ</a:t>
            </a:r>
            <a:r>
              <a:rPr lang="en-US" sz="2800" dirty="0" smtClean="0"/>
              <a:t> </a:t>
            </a:r>
            <a:r>
              <a:rPr lang="en-US" sz="2800" baseline="-25000" dirty="0"/>
              <a:t>N</a:t>
            </a:r>
            <a:r>
              <a:rPr lang="en-US" sz="2800" baseline="-25000" dirty="0" smtClean="0"/>
              <a:t>  </a:t>
            </a:r>
            <a:r>
              <a:rPr lang="en-US" sz="2800" dirty="0" smtClean="0"/>
              <a:t>~ 0 </a:t>
            </a:r>
            <a:endParaRPr lang="en-US" sz="2800" baseline="-25000" dirty="0" smtClean="0"/>
          </a:p>
          <a:p>
            <a:endParaRPr lang="en-US" sz="2800" baseline="-25000" dirty="0" smtClean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5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 </a:t>
            </a:r>
            <a:r>
              <a:rPr lang="en-US" baseline="-25000" dirty="0" smtClean="0"/>
              <a:t>success </a:t>
            </a:r>
            <a:r>
              <a:rPr lang="en-US" dirty="0" smtClean="0"/>
              <a:t>for Pure and Slotted ALOHA</a:t>
            </a:r>
            <a:endParaRPr lang="en-US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014863" cy="468730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11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this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Examined the nature of contention in detail</a:t>
            </a:r>
          </a:p>
          <a:p>
            <a:r>
              <a:rPr lang="en-US" dirty="0" smtClean="0"/>
              <a:t>Able to express such contention using probabilistic equations</a:t>
            </a:r>
          </a:p>
          <a:p>
            <a:r>
              <a:rPr lang="en-US" dirty="0" smtClean="0"/>
              <a:t>Able to see the effect of loading the network</a:t>
            </a:r>
          </a:p>
          <a:p>
            <a:r>
              <a:rPr lang="en-US" dirty="0" smtClean="0"/>
              <a:t>Can we apply this to other networks than just contention-based networks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32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Networks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44ECB1-9143-9440-9C5F-DD3D72C81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45" y="1669177"/>
            <a:ext cx="6608053" cy="366792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26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first define two circles represented by:</a:t>
            </a:r>
          </a:p>
          <a:p>
            <a:pPr lvl="1"/>
            <a:r>
              <a:rPr lang="en-US" dirty="0" smtClean="0"/>
              <a:t>Handover Radius: represents the communication between the base-station and the Mobile Node. Beyond this region, signals may not be detected.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Exit Radius: For seamless handover, handover must begin at the Exit Radius so that handover is completed by the time the MN reaches the Handover Radius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06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Networks – Classical Model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46" y="1417638"/>
            <a:ext cx="6353278" cy="24950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5228"/>
            <a:ext cx="9144000" cy="125811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75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Network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Mobile Node (MN) can leave the system because:</a:t>
            </a:r>
          </a:p>
          <a:p>
            <a:pPr lvl="1"/>
            <a:r>
              <a:rPr lang="en-US" dirty="0" smtClean="0"/>
              <a:t> the MN uses the data channel and so is served</a:t>
            </a:r>
          </a:p>
          <a:p>
            <a:pPr lvl="1"/>
            <a:r>
              <a:rPr lang="en-US" dirty="0"/>
              <a:t>The MN leaves the system due to mobility while being </a:t>
            </a:r>
            <a:r>
              <a:rPr lang="en-US" dirty="0" smtClean="0"/>
              <a:t>served</a:t>
            </a:r>
          </a:p>
          <a:p>
            <a:pPr lvl="1"/>
            <a:r>
              <a:rPr lang="en-US" dirty="0" smtClean="0"/>
              <a:t>The MN leaves the system due to mobility with no service</a:t>
            </a:r>
          </a:p>
          <a:p>
            <a:r>
              <a:rPr lang="en-US" dirty="0" smtClean="0"/>
              <a:t>If we can detect the final case early; then we can signal to the MN that it is unlikely to get service in this network </a:t>
            </a:r>
          </a:p>
          <a:p>
            <a:r>
              <a:rPr lang="en-US" dirty="0"/>
              <a:t>I</a:t>
            </a:r>
            <a:r>
              <a:rPr lang="en-US" dirty="0" smtClean="0"/>
              <a:t>n a heterogeneous environment, the MN can also be immediately signaled to go to another network.</a:t>
            </a:r>
          </a:p>
          <a:p>
            <a:pPr lvl="1"/>
            <a:r>
              <a:rPr lang="en-US" dirty="0" smtClean="0"/>
              <a:t>There is no waiting for a channel that the MN is not likely to ever get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21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 for this research</a:t>
            </a:r>
          </a:p>
          <a:p>
            <a:r>
              <a:rPr lang="en-US" dirty="0" smtClean="0"/>
              <a:t>Look at contention-based networks</a:t>
            </a:r>
          </a:p>
          <a:p>
            <a:r>
              <a:rPr lang="en-US" dirty="0" smtClean="0"/>
              <a:t>Heterogeneous networking in highly </a:t>
            </a:r>
            <a:r>
              <a:rPr lang="en-US" dirty="0"/>
              <a:t>m</a:t>
            </a:r>
            <a:r>
              <a:rPr lang="en-US" dirty="0" smtClean="0"/>
              <a:t>obile environments</a:t>
            </a:r>
          </a:p>
          <a:p>
            <a:r>
              <a:rPr lang="en-US" dirty="0" smtClean="0"/>
              <a:t> Proactive resource allocation using contention analysis</a:t>
            </a:r>
          </a:p>
          <a:p>
            <a:r>
              <a:rPr lang="en-US" dirty="0" smtClean="0"/>
              <a:t>Application to VANET networks</a:t>
            </a:r>
          </a:p>
          <a:p>
            <a:r>
              <a:rPr lang="en-US" dirty="0" smtClean="0"/>
              <a:t>Questions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57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Future Networks (Y-</a:t>
            </a:r>
            <a:r>
              <a:rPr lang="en-US" dirty="0" err="1" smtClean="0"/>
              <a:t>Comm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 descr="D:\WORK\Dropbox\PhD Backup\PhD\Registration Document\Ycom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94" y="1417638"/>
            <a:ext cx="7045554" cy="470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17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Y-</a:t>
            </a:r>
            <a:r>
              <a:rPr lang="en-US" dirty="0" err="1" smtClean="0"/>
              <a:t>Comm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Seeks to provide mechanisms to build future networks</a:t>
            </a:r>
          </a:p>
          <a:p>
            <a:r>
              <a:rPr lang="en-US" dirty="0" smtClean="0"/>
              <a:t>Solution: Integrate communications, mobility, </a:t>
            </a:r>
            <a:r>
              <a:rPr lang="en-US" dirty="0" err="1" smtClean="0"/>
              <a:t>QoS</a:t>
            </a:r>
            <a:r>
              <a:rPr lang="en-US" dirty="0" smtClean="0"/>
              <a:t> and security</a:t>
            </a:r>
          </a:p>
          <a:p>
            <a:r>
              <a:rPr lang="en-US" dirty="0" smtClean="0"/>
              <a:t>Key Concepts:</a:t>
            </a:r>
          </a:p>
          <a:p>
            <a:pPr lvl="1"/>
            <a:r>
              <a:rPr lang="en-US" dirty="0" smtClean="0"/>
              <a:t>Time Before Vertical Handover (TBVH)</a:t>
            </a:r>
          </a:p>
          <a:p>
            <a:pPr lvl="1"/>
            <a:r>
              <a:rPr lang="en-US" dirty="0" smtClean="0"/>
              <a:t>Network Dwell Time (NDT)</a:t>
            </a:r>
          </a:p>
          <a:p>
            <a:r>
              <a:rPr lang="en-US" dirty="0" smtClean="0"/>
              <a:t>Y-</a:t>
            </a:r>
            <a:r>
              <a:rPr lang="en-US" dirty="0" err="1" smtClean="0"/>
              <a:t>Comm</a:t>
            </a:r>
            <a:r>
              <a:rPr lang="en-US" dirty="0" smtClean="0"/>
              <a:t>  also showed how TBVH and NDT can be calculated for any arbitrary network setup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17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TBVH and NDT</a:t>
            </a:r>
            <a:endParaRPr lang="en-US" dirty="0"/>
          </a:p>
        </p:txBody>
      </p:sp>
      <p:pic>
        <p:nvPicPr>
          <p:cNvPr id="3" name="Picture 2" descr="D:\WORK\Dropbox\PhD Backup\PhD\Registration Document\Registration Presentation\TBVH_ND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6" y="1652530"/>
            <a:ext cx="7132537" cy="429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7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Requests for Resources</a:t>
            </a:r>
            <a:endParaRPr lang="en-US" dirty="0"/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4572000" y="1857795"/>
            <a:ext cx="3571200" cy="3214417"/>
          </a:xfrm>
          <a:prstGeom prst="ellipse">
            <a:avLst/>
          </a:prstGeom>
          <a:solidFill>
            <a:srgbClr val="2DA2BF"/>
          </a:solidFill>
          <a:ln w="5508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pt-BR">
                <a:solidFill>
                  <a:srgbClr val="464646"/>
                </a:solidFill>
                <a:latin typeface="Lucida Sans Unicode" charset="0"/>
                <a:cs typeface="Droid Sans" charset="0"/>
              </a:rPr>
              <a:t>WIRELESS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pt-BR">
                <a:solidFill>
                  <a:srgbClr val="464646"/>
                </a:solidFill>
                <a:latin typeface="Lucida Sans Unicode" charset="0"/>
                <a:cs typeface="Droid Sans" charset="0"/>
              </a:rPr>
              <a:t>NETWORK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05120" y="2357528"/>
            <a:ext cx="2793860" cy="36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2452" rIns="81639" bIns="42452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9pPr>
          </a:lstStyle>
          <a:p>
            <a:pPr hangingPunct="1">
              <a:buClrTx/>
              <a:buFontTx/>
              <a:buNone/>
              <a:defRPr/>
            </a:pPr>
            <a:r>
              <a:rPr lang="pt-BR">
                <a:solidFill>
                  <a:srgbClr val="000000"/>
                </a:solidFill>
              </a:rPr>
              <a:t>REQ (Time , TBVH, NDT)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651840" y="2572110"/>
            <a:ext cx="331585" cy="36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2452" rIns="81639" bIns="42452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9pPr>
          </a:lstStyle>
          <a:p>
            <a:pPr hangingPunct="1">
              <a:buClrTx/>
              <a:buFontTx/>
              <a:buNone/>
              <a:defRPr/>
            </a:pPr>
            <a:r>
              <a:rPr lang="pt-BR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00481" y="2929268"/>
            <a:ext cx="499680" cy="499733"/>
          </a:xfrm>
          <a:prstGeom prst="rect">
            <a:avLst/>
          </a:prstGeom>
          <a:solidFill>
            <a:srgbClr val="FFFFFF"/>
          </a:solidFill>
          <a:ln w="5508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pt-BR">
                <a:solidFill>
                  <a:srgbClr val="000000"/>
                </a:solidFill>
                <a:latin typeface="Lucida Sans Unicode" charset="0"/>
                <a:cs typeface="Droid Sans" charset="0"/>
              </a:rPr>
              <a:t>A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147680" y="4428466"/>
            <a:ext cx="2793860" cy="36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2452" rIns="81639" bIns="42452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9pPr>
          </a:lstStyle>
          <a:p>
            <a:pPr hangingPunct="1">
              <a:buClrTx/>
              <a:buFontTx/>
              <a:buNone/>
              <a:defRPr/>
            </a:pPr>
            <a:r>
              <a:rPr lang="pt-BR">
                <a:solidFill>
                  <a:srgbClr val="000000"/>
                </a:solidFill>
              </a:rPr>
              <a:t>REQ (Time , TBVH, NDT)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500481" y="3786158"/>
            <a:ext cx="499680" cy="499732"/>
          </a:xfrm>
          <a:prstGeom prst="rect">
            <a:avLst/>
          </a:prstGeom>
          <a:solidFill>
            <a:srgbClr val="FFFFFF"/>
          </a:solidFill>
          <a:ln w="5508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pt-BR">
                <a:solidFill>
                  <a:srgbClr val="000000"/>
                </a:solidFill>
                <a:latin typeface="Lucida Sans Unicode" charset="0"/>
                <a:cs typeface="Droid Sans" charset="0"/>
              </a:rPr>
              <a:t>B</a:t>
            </a:r>
          </a:p>
        </p:txBody>
      </p:sp>
      <p:cxnSp>
        <p:nvCxnSpPr>
          <p:cNvPr id="9" name="AutoShape 10"/>
          <p:cNvCxnSpPr>
            <a:cxnSpLocks noChangeShapeType="1"/>
            <a:stCxn id="6" idx="3"/>
            <a:endCxn id="3" idx="2"/>
          </p:cNvCxnSpPr>
          <p:nvPr/>
        </p:nvCxnSpPr>
        <p:spPr bwMode="auto">
          <a:xfrm>
            <a:off x="2000161" y="3178414"/>
            <a:ext cx="2571840" cy="286590"/>
          </a:xfrm>
          <a:prstGeom prst="straightConnector1">
            <a:avLst/>
          </a:prstGeom>
          <a:noFill/>
          <a:ln w="9360">
            <a:solidFill>
              <a:srgbClr val="2DA2B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785760" y="4643048"/>
            <a:ext cx="338400" cy="36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9pPr>
          </a:lstStyle>
          <a:p>
            <a:pPr hangingPunct="1">
              <a:buClrTx/>
              <a:buFontTx/>
              <a:buNone/>
              <a:defRPr/>
            </a:pPr>
            <a:r>
              <a:rPr lang="pt-BR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11" name="AutoShape 12"/>
          <p:cNvCxnSpPr>
            <a:cxnSpLocks noChangeShapeType="1"/>
            <a:stCxn id="8" idx="3"/>
            <a:endCxn id="3" idx="2"/>
          </p:cNvCxnSpPr>
          <p:nvPr/>
        </p:nvCxnSpPr>
        <p:spPr bwMode="auto">
          <a:xfrm flipV="1">
            <a:off x="2000161" y="3465004"/>
            <a:ext cx="2571840" cy="570300"/>
          </a:xfrm>
          <a:prstGeom prst="straightConnector1">
            <a:avLst/>
          </a:prstGeom>
          <a:noFill/>
          <a:ln w="9360">
            <a:solidFill>
              <a:srgbClr val="2DA2B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32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Contention Analysis</a:t>
            </a:r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77813" y="1223963"/>
            <a:ext cx="886618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19100" indent="-303213">
              <a:tabLst>
                <a:tab pos="419100" algn="l"/>
                <a:tab pos="866775" algn="l"/>
                <a:tab pos="1316038" algn="l"/>
                <a:tab pos="1765300" algn="l"/>
                <a:tab pos="2214563" algn="l"/>
                <a:tab pos="2663825" algn="l"/>
                <a:tab pos="3113088" algn="l"/>
                <a:tab pos="3562350" algn="l"/>
                <a:tab pos="4011613" algn="l"/>
                <a:tab pos="4460875" algn="l"/>
                <a:tab pos="4910138" algn="l"/>
                <a:tab pos="5359400" algn="l"/>
                <a:tab pos="5808663" algn="l"/>
                <a:tab pos="6257925" algn="l"/>
                <a:tab pos="6707188" algn="l"/>
                <a:tab pos="7156450" algn="l"/>
                <a:tab pos="7605713" algn="l"/>
                <a:tab pos="8054975" algn="l"/>
                <a:tab pos="8504238" algn="l"/>
                <a:tab pos="8953500" algn="l"/>
                <a:tab pos="94027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tabLst>
                <a:tab pos="419100" algn="l"/>
                <a:tab pos="866775" algn="l"/>
                <a:tab pos="1316038" algn="l"/>
                <a:tab pos="1765300" algn="l"/>
                <a:tab pos="2214563" algn="l"/>
                <a:tab pos="2663825" algn="l"/>
                <a:tab pos="3113088" algn="l"/>
                <a:tab pos="3562350" algn="l"/>
                <a:tab pos="4011613" algn="l"/>
                <a:tab pos="4460875" algn="l"/>
                <a:tab pos="4910138" algn="l"/>
                <a:tab pos="5359400" algn="l"/>
                <a:tab pos="5808663" algn="l"/>
                <a:tab pos="6257925" algn="l"/>
                <a:tab pos="6707188" algn="l"/>
                <a:tab pos="7156450" algn="l"/>
                <a:tab pos="7605713" algn="l"/>
                <a:tab pos="8054975" algn="l"/>
                <a:tab pos="8504238" algn="l"/>
                <a:tab pos="8953500" algn="l"/>
                <a:tab pos="94027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2pPr>
            <a:lvl3pPr>
              <a:tabLst>
                <a:tab pos="419100" algn="l"/>
                <a:tab pos="866775" algn="l"/>
                <a:tab pos="1316038" algn="l"/>
                <a:tab pos="1765300" algn="l"/>
                <a:tab pos="2214563" algn="l"/>
                <a:tab pos="2663825" algn="l"/>
                <a:tab pos="3113088" algn="l"/>
                <a:tab pos="3562350" algn="l"/>
                <a:tab pos="4011613" algn="l"/>
                <a:tab pos="4460875" algn="l"/>
                <a:tab pos="4910138" algn="l"/>
                <a:tab pos="5359400" algn="l"/>
                <a:tab pos="5808663" algn="l"/>
                <a:tab pos="6257925" algn="l"/>
                <a:tab pos="6707188" algn="l"/>
                <a:tab pos="7156450" algn="l"/>
                <a:tab pos="7605713" algn="l"/>
                <a:tab pos="8054975" algn="l"/>
                <a:tab pos="8504238" algn="l"/>
                <a:tab pos="8953500" algn="l"/>
                <a:tab pos="94027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3pPr>
            <a:lvl4pPr>
              <a:tabLst>
                <a:tab pos="419100" algn="l"/>
                <a:tab pos="866775" algn="l"/>
                <a:tab pos="1316038" algn="l"/>
                <a:tab pos="1765300" algn="l"/>
                <a:tab pos="2214563" algn="l"/>
                <a:tab pos="2663825" algn="l"/>
                <a:tab pos="3113088" algn="l"/>
                <a:tab pos="3562350" algn="l"/>
                <a:tab pos="4011613" algn="l"/>
                <a:tab pos="4460875" algn="l"/>
                <a:tab pos="4910138" algn="l"/>
                <a:tab pos="5359400" algn="l"/>
                <a:tab pos="5808663" algn="l"/>
                <a:tab pos="6257925" algn="l"/>
                <a:tab pos="6707188" algn="l"/>
                <a:tab pos="7156450" algn="l"/>
                <a:tab pos="7605713" algn="l"/>
                <a:tab pos="8054975" algn="l"/>
                <a:tab pos="8504238" algn="l"/>
                <a:tab pos="8953500" algn="l"/>
                <a:tab pos="94027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4pPr>
            <a:lvl5pPr>
              <a:tabLst>
                <a:tab pos="419100" algn="l"/>
                <a:tab pos="866775" algn="l"/>
                <a:tab pos="1316038" algn="l"/>
                <a:tab pos="1765300" algn="l"/>
                <a:tab pos="2214563" algn="l"/>
                <a:tab pos="2663825" algn="l"/>
                <a:tab pos="3113088" algn="l"/>
                <a:tab pos="3562350" algn="l"/>
                <a:tab pos="4011613" algn="l"/>
                <a:tab pos="4460875" algn="l"/>
                <a:tab pos="4910138" algn="l"/>
                <a:tab pos="5359400" algn="l"/>
                <a:tab pos="5808663" algn="l"/>
                <a:tab pos="6257925" algn="l"/>
                <a:tab pos="6707188" algn="l"/>
                <a:tab pos="7156450" algn="l"/>
                <a:tab pos="7605713" algn="l"/>
                <a:tab pos="8054975" algn="l"/>
                <a:tab pos="8504238" algn="l"/>
                <a:tab pos="8953500" algn="l"/>
                <a:tab pos="94027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19100" algn="l"/>
                <a:tab pos="866775" algn="l"/>
                <a:tab pos="1316038" algn="l"/>
                <a:tab pos="1765300" algn="l"/>
                <a:tab pos="2214563" algn="l"/>
                <a:tab pos="2663825" algn="l"/>
                <a:tab pos="3113088" algn="l"/>
                <a:tab pos="3562350" algn="l"/>
                <a:tab pos="4011613" algn="l"/>
                <a:tab pos="4460875" algn="l"/>
                <a:tab pos="4910138" algn="l"/>
                <a:tab pos="5359400" algn="l"/>
                <a:tab pos="5808663" algn="l"/>
                <a:tab pos="6257925" algn="l"/>
                <a:tab pos="6707188" algn="l"/>
                <a:tab pos="7156450" algn="l"/>
                <a:tab pos="7605713" algn="l"/>
                <a:tab pos="8054975" algn="l"/>
                <a:tab pos="8504238" algn="l"/>
                <a:tab pos="8953500" algn="l"/>
                <a:tab pos="94027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19100" algn="l"/>
                <a:tab pos="866775" algn="l"/>
                <a:tab pos="1316038" algn="l"/>
                <a:tab pos="1765300" algn="l"/>
                <a:tab pos="2214563" algn="l"/>
                <a:tab pos="2663825" algn="l"/>
                <a:tab pos="3113088" algn="l"/>
                <a:tab pos="3562350" algn="l"/>
                <a:tab pos="4011613" algn="l"/>
                <a:tab pos="4460875" algn="l"/>
                <a:tab pos="4910138" algn="l"/>
                <a:tab pos="5359400" algn="l"/>
                <a:tab pos="5808663" algn="l"/>
                <a:tab pos="6257925" algn="l"/>
                <a:tab pos="6707188" algn="l"/>
                <a:tab pos="7156450" algn="l"/>
                <a:tab pos="7605713" algn="l"/>
                <a:tab pos="8054975" algn="l"/>
                <a:tab pos="8504238" algn="l"/>
                <a:tab pos="8953500" algn="l"/>
                <a:tab pos="94027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19100" algn="l"/>
                <a:tab pos="866775" algn="l"/>
                <a:tab pos="1316038" algn="l"/>
                <a:tab pos="1765300" algn="l"/>
                <a:tab pos="2214563" algn="l"/>
                <a:tab pos="2663825" algn="l"/>
                <a:tab pos="3113088" algn="l"/>
                <a:tab pos="3562350" algn="l"/>
                <a:tab pos="4011613" algn="l"/>
                <a:tab pos="4460875" algn="l"/>
                <a:tab pos="4910138" algn="l"/>
                <a:tab pos="5359400" algn="l"/>
                <a:tab pos="5808663" algn="l"/>
                <a:tab pos="6257925" algn="l"/>
                <a:tab pos="6707188" algn="l"/>
                <a:tab pos="7156450" algn="l"/>
                <a:tab pos="7605713" algn="l"/>
                <a:tab pos="8054975" algn="l"/>
                <a:tab pos="8504238" algn="l"/>
                <a:tab pos="8953500" algn="l"/>
                <a:tab pos="94027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19100" algn="l"/>
                <a:tab pos="866775" algn="l"/>
                <a:tab pos="1316038" algn="l"/>
                <a:tab pos="1765300" algn="l"/>
                <a:tab pos="2214563" algn="l"/>
                <a:tab pos="2663825" algn="l"/>
                <a:tab pos="3113088" algn="l"/>
                <a:tab pos="3562350" algn="l"/>
                <a:tab pos="4011613" algn="l"/>
                <a:tab pos="4460875" algn="l"/>
                <a:tab pos="4910138" algn="l"/>
                <a:tab pos="5359400" algn="l"/>
                <a:tab pos="5808663" algn="l"/>
                <a:tab pos="6257925" algn="l"/>
                <a:tab pos="6707188" algn="l"/>
                <a:tab pos="7156450" algn="l"/>
                <a:tab pos="7605713" algn="l"/>
                <a:tab pos="8054975" algn="l"/>
                <a:tab pos="8504238" algn="l"/>
                <a:tab pos="8953500" algn="l"/>
                <a:tab pos="94027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9pPr>
          </a:lstStyle>
          <a:p>
            <a:pPr>
              <a:spcAft>
                <a:spcPts val="1425"/>
              </a:spcAft>
              <a:buClrTx/>
              <a:buFontTx/>
              <a:buNone/>
              <a:defRPr/>
            </a:pPr>
            <a:endParaRPr lang="pt-BR" sz="3200" dirty="0" smtClean="0">
              <a:solidFill>
                <a:srgbClr val="000000"/>
              </a:solidFill>
            </a:endParaRPr>
          </a:p>
          <a:p>
            <a:pPr>
              <a:spcAft>
                <a:spcPts val="1425"/>
              </a:spcAft>
              <a:buSzPct val="45000"/>
              <a:buFont typeface="Wingdings" charset="0"/>
              <a:buChar char=""/>
              <a:defRPr/>
            </a:pPr>
            <a:r>
              <a:rPr lang="pt-BR" sz="3200" dirty="0" smtClean="0">
                <a:solidFill>
                  <a:srgbClr val="000000"/>
                </a:solidFill>
              </a:rPr>
              <a:t>MN</a:t>
            </a:r>
            <a:r>
              <a:rPr lang="pt-BR" sz="3200" baseline="-25000" dirty="0" smtClean="0">
                <a:solidFill>
                  <a:srgbClr val="000000"/>
                </a:solidFill>
              </a:rPr>
              <a:t>A </a:t>
            </a:r>
            <a:r>
              <a:rPr lang="pt-BR" sz="3200" dirty="0" err="1" smtClean="0">
                <a:solidFill>
                  <a:srgbClr val="000000"/>
                </a:solidFill>
              </a:rPr>
              <a:t>needs</a:t>
            </a:r>
            <a:r>
              <a:rPr lang="pt-BR" sz="3200" dirty="0" smtClean="0">
                <a:solidFill>
                  <a:srgbClr val="000000"/>
                </a:solidFill>
              </a:rPr>
              <a:t> </a:t>
            </a:r>
            <a:r>
              <a:rPr lang="pt-BR" sz="3200" dirty="0" err="1" smtClean="0">
                <a:solidFill>
                  <a:srgbClr val="000000"/>
                </a:solidFill>
              </a:rPr>
              <a:t>channel</a:t>
            </a:r>
            <a:r>
              <a:rPr lang="pt-BR" sz="3200" dirty="0" smtClean="0">
                <a:solidFill>
                  <a:srgbClr val="000000"/>
                </a:solidFill>
              </a:rPr>
              <a:t> </a:t>
            </a:r>
            <a:r>
              <a:rPr lang="pt-BR" sz="3200" dirty="0" err="1" smtClean="0">
                <a:solidFill>
                  <a:srgbClr val="000000"/>
                </a:solidFill>
              </a:rPr>
              <a:t>at</a:t>
            </a:r>
            <a:r>
              <a:rPr lang="pt-BR" sz="3200" dirty="0" smtClean="0">
                <a:solidFill>
                  <a:srgbClr val="000000"/>
                </a:solidFill>
              </a:rPr>
              <a:t> (Time + TBVH) </a:t>
            </a:r>
            <a:r>
              <a:rPr lang="pt-BR" sz="3200" baseline="-25000" dirty="0" smtClean="0">
                <a:solidFill>
                  <a:srgbClr val="000000"/>
                </a:solidFill>
              </a:rPr>
              <a:t>A</a:t>
            </a:r>
          </a:p>
          <a:p>
            <a:pPr>
              <a:spcAft>
                <a:spcPts val="1425"/>
              </a:spcAft>
              <a:buSzPct val="45000"/>
              <a:buFont typeface="Wingdings" charset="0"/>
              <a:buChar char=""/>
              <a:defRPr/>
            </a:pPr>
            <a:r>
              <a:rPr lang="pt-BR" sz="3200" dirty="0" smtClean="0">
                <a:solidFill>
                  <a:srgbClr val="000000"/>
                </a:solidFill>
              </a:rPr>
              <a:t>MN</a:t>
            </a:r>
            <a:r>
              <a:rPr lang="pt-BR" sz="3200" baseline="-25000" dirty="0" smtClean="0">
                <a:solidFill>
                  <a:srgbClr val="000000"/>
                </a:solidFill>
              </a:rPr>
              <a:t>A </a:t>
            </a:r>
            <a:r>
              <a:rPr lang="pt-BR" sz="3200" dirty="0" smtClean="0">
                <a:solidFill>
                  <a:srgbClr val="000000"/>
                </a:solidFill>
              </a:rPr>
              <a:t>releases </a:t>
            </a:r>
            <a:r>
              <a:rPr lang="pt-BR" sz="3200" dirty="0" err="1" smtClean="0">
                <a:solidFill>
                  <a:srgbClr val="000000"/>
                </a:solidFill>
              </a:rPr>
              <a:t>channel</a:t>
            </a:r>
            <a:r>
              <a:rPr lang="pt-BR" sz="3200" dirty="0" smtClean="0">
                <a:solidFill>
                  <a:srgbClr val="000000"/>
                </a:solidFill>
              </a:rPr>
              <a:t> </a:t>
            </a:r>
            <a:r>
              <a:rPr lang="pt-BR" sz="3200" dirty="0" err="1" smtClean="0">
                <a:solidFill>
                  <a:srgbClr val="000000"/>
                </a:solidFill>
              </a:rPr>
              <a:t>at</a:t>
            </a:r>
            <a:r>
              <a:rPr lang="pt-BR" sz="3200" dirty="0" smtClean="0">
                <a:solidFill>
                  <a:srgbClr val="000000"/>
                </a:solidFill>
              </a:rPr>
              <a:t> (Time + TBVH + NDT)</a:t>
            </a:r>
            <a:r>
              <a:rPr lang="pt-BR" sz="3200" baseline="-25000" dirty="0" smtClean="0">
                <a:solidFill>
                  <a:srgbClr val="000000"/>
                </a:solidFill>
              </a:rPr>
              <a:t>A</a:t>
            </a:r>
            <a:r>
              <a:rPr lang="pt-BR" sz="3200" dirty="0" smtClean="0">
                <a:solidFill>
                  <a:srgbClr val="000000"/>
                </a:solidFill>
              </a:rPr>
              <a:t>   </a:t>
            </a:r>
          </a:p>
          <a:p>
            <a:pPr>
              <a:spcAft>
                <a:spcPts val="1425"/>
              </a:spcAft>
              <a:buSzPct val="45000"/>
              <a:buFont typeface="Wingdings" charset="0"/>
              <a:buChar char=""/>
              <a:defRPr/>
            </a:pPr>
            <a:r>
              <a:rPr lang="pt-BR" sz="3200" dirty="0" smtClean="0">
                <a:solidFill>
                  <a:srgbClr val="000000"/>
                </a:solidFill>
              </a:rPr>
              <a:t>MN</a:t>
            </a:r>
            <a:r>
              <a:rPr lang="pt-BR" sz="3200" baseline="-25000" dirty="0" smtClean="0">
                <a:solidFill>
                  <a:srgbClr val="000000"/>
                </a:solidFill>
              </a:rPr>
              <a:t>B</a:t>
            </a:r>
            <a:r>
              <a:rPr lang="pt-BR" sz="3200" dirty="0" smtClean="0">
                <a:solidFill>
                  <a:srgbClr val="000000"/>
                </a:solidFill>
              </a:rPr>
              <a:t> </a:t>
            </a:r>
            <a:r>
              <a:rPr lang="pt-BR" sz="3200" dirty="0" err="1" smtClean="0">
                <a:solidFill>
                  <a:srgbClr val="000000"/>
                </a:solidFill>
              </a:rPr>
              <a:t>needs</a:t>
            </a:r>
            <a:r>
              <a:rPr lang="pt-BR" sz="3200" dirty="0" smtClean="0">
                <a:solidFill>
                  <a:srgbClr val="000000"/>
                </a:solidFill>
              </a:rPr>
              <a:t> </a:t>
            </a:r>
            <a:r>
              <a:rPr lang="pt-BR" sz="3200" dirty="0" err="1" smtClean="0">
                <a:solidFill>
                  <a:srgbClr val="000000"/>
                </a:solidFill>
              </a:rPr>
              <a:t>channel</a:t>
            </a:r>
            <a:r>
              <a:rPr lang="pt-BR" sz="3200" dirty="0" smtClean="0">
                <a:solidFill>
                  <a:srgbClr val="000000"/>
                </a:solidFill>
              </a:rPr>
              <a:t> </a:t>
            </a:r>
            <a:r>
              <a:rPr lang="pt-BR" sz="3200" dirty="0" err="1" smtClean="0">
                <a:solidFill>
                  <a:srgbClr val="000000"/>
                </a:solidFill>
              </a:rPr>
              <a:t>at</a:t>
            </a:r>
            <a:r>
              <a:rPr lang="pt-BR" sz="3200" dirty="0" smtClean="0">
                <a:solidFill>
                  <a:srgbClr val="000000"/>
                </a:solidFill>
              </a:rPr>
              <a:t> (Time + TBVH)</a:t>
            </a:r>
            <a:r>
              <a:rPr lang="pt-BR" sz="3200" baseline="-25000" dirty="0" err="1" smtClean="0">
                <a:solidFill>
                  <a:srgbClr val="000000"/>
                </a:solidFill>
              </a:rPr>
              <a:t>B</a:t>
            </a:r>
            <a:endParaRPr lang="pt-BR" sz="3200" baseline="-25000" dirty="0" smtClean="0">
              <a:solidFill>
                <a:srgbClr val="000000"/>
              </a:solidFill>
            </a:endParaRPr>
          </a:p>
          <a:p>
            <a:pPr>
              <a:spcAft>
                <a:spcPts val="1425"/>
              </a:spcAft>
              <a:buSzPct val="45000"/>
              <a:buFont typeface="Wingdings" charset="0"/>
              <a:buChar char=""/>
              <a:defRPr/>
            </a:pPr>
            <a:r>
              <a:rPr lang="pt-BR" sz="3200" dirty="0" smtClean="0">
                <a:solidFill>
                  <a:srgbClr val="000000"/>
                </a:solidFill>
              </a:rPr>
              <a:t>MN</a:t>
            </a:r>
            <a:r>
              <a:rPr lang="pt-BR" sz="3200" baseline="-25000" dirty="0" smtClean="0">
                <a:solidFill>
                  <a:srgbClr val="000000"/>
                </a:solidFill>
              </a:rPr>
              <a:t>B </a:t>
            </a:r>
            <a:r>
              <a:rPr lang="pt-BR" sz="3200" dirty="0" smtClean="0">
                <a:solidFill>
                  <a:srgbClr val="000000"/>
                </a:solidFill>
              </a:rPr>
              <a:t>releases </a:t>
            </a:r>
            <a:r>
              <a:rPr lang="pt-BR" sz="3200" dirty="0" err="1" smtClean="0">
                <a:solidFill>
                  <a:srgbClr val="000000"/>
                </a:solidFill>
              </a:rPr>
              <a:t>channel</a:t>
            </a:r>
            <a:r>
              <a:rPr lang="pt-BR" sz="3200" dirty="0" smtClean="0">
                <a:solidFill>
                  <a:srgbClr val="000000"/>
                </a:solidFill>
              </a:rPr>
              <a:t> </a:t>
            </a:r>
            <a:r>
              <a:rPr lang="pt-BR" sz="3200" dirty="0" err="1" smtClean="0">
                <a:solidFill>
                  <a:srgbClr val="000000"/>
                </a:solidFill>
              </a:rPr>
              <a:t>at</a:t>
            </a:r>
            <a:r>
              <a:rPr lang="pt-BR" sz="3200" dirty="0" smtClean="0">
                <a:solidFill>
                  <a:srgbClr val="000000"/>
                </a:solidFill>
              </a:rPr>
              <a:t> (Time + TBVH + NDT)</a:t>
            </a:r>
            <a:r>
              <a:rPr lang="pt-BR" sz="3200" baseline="-25000" dirty="0" err="1" smtClean="0">
                <a:solidFill>
                  <a:srgbClr val="000000"/>
                </a:solidFill>
              </a:rPr>
              <a:t>B</a:t>
            </a:r>
            <a:endParaRPr lang="pt-BR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51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2"/>
            <a:ext cx="8229600" cy="1143000"/>
          </a:xfrm>
        </p:spPr>
        <p:txBody>
          <a:bodyPr/>
          <a:lstStyle/>
          <a:p>
            <a:r>
              <a:rPr lang="en-US" dirty="0" smtClean="0"/>
              <a:t>There are 3 outcomes</a:t>
            </a:r>
            <a:endParaRPr lang="en-US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15671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080" rIns="0" bIns="0">
            <a:normAutofit fontScale="85000" lnSpcReduction="20000"/>
          </a:bodyPr>
          <a:lstStyle>
            <a:lvl1pPr marL="407988" indent="-303213">
              <a:tabLst>
                <a:tab pos="407988" algn="l"/>
                <a:tab pos="855663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93916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 marL="1481138" indent="-557213">
              <a:tabLst>
                <a:tab pos="407988" algn="l"/>
                <a:tab pos="855663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93916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2pPr>
            <a:lvl3pPr marL="2286000" indent="-455613">
              <a:tabLst>
                <a:tab pos="407988" algn="l"/>
                <a:tab pos="855663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93916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3pPr>
            <a:lvl4pPr>
              <a:tabLst>
                <a:tab pos="407988" algn="l"/>
                <a:tab pos="855663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93916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4pPr>
            <a:lvl5pPr>
              <a:tabLst>
                <a:tab pos="407988" algn="l"/>
                <a:tab pos="855663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93916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07988" algn="l"/>
                <a:tab pos="855663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93916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07988" algn="l"/>
                <a:tab pos="855663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93916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07988" algn="l"/>
                <a:tab pos="855663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93916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07988" algn="l"/>
                <a:tab pos="855663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93916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0"/>
              <a:buChar char=""/>
              <a:defRPr/>
            </a:pPr>
            <a:r>
              <a:rPr lang="pt-BR" sz="3200" dirty="0" smtClean="0">
                <a:solidFill>
                  <a:srgbClr val="000000"/>
                </a:solidFill>
              </a:rPr>
              <a:t>No </a:t>
            </a:r>
            <a:r>
              <a:rPr lang="pt-BR" sz="3200" dirty="0" err="1" smtClean="0">
                <a:solidFill>
                  <a:srgbClr val="000000"/>
                </a:solidFill>
              </a:rPr>
              <a:t>contention</a:t>
            </a:r>
            <a:r>
              <a:rPr lang="pt-BR" sz="3200" dirty="0" smtClean="0">
                <a:solidFill>
                  <a:srgbClr val="000000"/>
                </a:solidFill>
              </a:rPr>
              <a:t>: </a:t>
            </a:r>
          </a:p>
          <a:p>
            <a:pPr lvl="2">
              <a:spcAft>
                <a:spcPts val="850"/>
              </a:spcAft>
              <a:buFont typeface="Times New Roman" charset="0"/>
              <a:buChar char="•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(Time + TBVH)</a:t>
            </a:r>
            <a:r>
              <a:rPr lang="pt-BR" sz="2400" baseline="-25000" dirty="0" smtClean="0">
                <a:solidFill>
                  <a:srgbClr val="000000"/>
                </a:solidFill>
              </a:rPr>
              <a:t>A </a:t>
            </a:r>
            <a:r>
              <a:rPr lang="pt-BR" sz="2400" dirty="0" smtClean="0">
                <a:solidFill>
                  <a:srgbClr val="000000"/>
                </a:solidFill>
              </a:rPr>
              <a:t>&lt; (Time + TBVH)</a:t>
            </a:r>
            <a:r>
              <a:rPr lang="pt-BR" sz="2400" baseline="-25000" dirty="0" err="1" smtClean="0">
                <a:solidFill>
                  <a:srgbClr val="000000"/>
                </a:solidFill>
              </a:rPr>
              <a:t>B</a:t>
            </a:r>
            <a:endParaRPr lang="pt-BR" sz="2400" baseline="-25000" dirty="0" smtClean="0">
              <a:solidFill>
                <a:srgbClr val="000000"/>
              </a:solidFill>
            </a:endParaRPr>
          </a:p>
          <a:p>
            <a:pPr lvl="2">
              <a:spcAft>
                <a:spcPts val="850"/>
              </a:spcAft>
              <a:buFont typeface="Times New Roman" charset="0"/>
              <a:buChar char="•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(Time + TBVH + NDT)</a:t>
            </a:r>
            <a:r>
              <a:rPr lang="pt-BR" sz="2400" baseline="-25000" dirty="0" smtClean="0">
                <a:solidFill>
                  <a:srgbClr val="000000"/>
                </a:solidFill>
              </a:rPr>
              <a:t>A</a:t>
            </a:r>
            <a:r>
              <a:rPr lang="pt-BR" sz="2400" dirty="0" smtClean="0">
                <a:solidFill>
                  <a:srgbClr val="000000"/>
                </a:solidFill>
              </a:rPr>
              <a:t> &lt; (Time + TBVH)</a:t>
            </a:r>
            <a:r>
              <a:rPr lang="pt-BR" sz="2400" baseline="-25000" dirty="0" err="1" smtClean="0">
                <a:solidFill>
                  <a:srgbClr val="000000"/>
                </a:solidFill>
              </a:rPr>
              <a:t>B</a:t>
            </a:r>
            <a:endParaRPr lang="pt-BR" sz="2400" baseline="-25000" dirty="0" smtClean="0">
              <a:solidFill>
                <a:srgbClr val="000000"/>
              </a:solidFill>
            </a:endParaRPr>
          </a:p>
          <a:p>
            <a:pPr>
              <a:spcAft>
                <a:spcPts val="1425"/>
              </a:spcAft>
              <a:buSzPct val="45000"/>
              <a:buFont typeface="Wingdings" charset="0"/>
              <a:buChar char=""/>
              <a:defRPr/>
            </a:pPr>
            <a:r>
              <a:rPr lang="pt-BR" sz="3200" dirty="0" err="1" smtClean="0">
                <a:solidFill>
                  <a:srgbClr val="000000"/>
                </a:solidFill>
              </a:rPr>
              <a:t>Contention</a:t>
            </a:r>
            <a:r>
              <a:rPr lang="pt-BR" sz="3200" dirty="0" smtClean="0">
                <a:solidFill>
                  <a:srgbClr val="000000"/>
                </a:solidFill>
              </a:rPr>
              <a:t>: </a:t>
            </a:r>
            <a:r>
              <a:rPr lang="pt-BR" sz="3200" dirty="0" err="1" smtClean="0">
                <a:solidFill>
                  <a:srgbClr val="000000"/>
                </a:solidFill>
              </a:rPr>
              <a:t>Two</a:t>
            </a:r>
            <a:r>
              <a:rPr lang="pt-BR" sz="3200" dirty="0" smtClean="0">
                <a:solidFill>
                  <a:srgbClr val="000000"/>
                </a:solidFill>
              </a:rPr>
              <a:t> </a:t>
            </a:r>
            <a:r>
              <a:rPr lang="pt-BR" sz="3200" dirty="0" err="1" smtClean="0">
                <a:solidFill>
                  <a:srgbClr val="000000"/>
                </a:solidFill>
              </a:rPr>
              <a:t>Types</a:t>
            </a:r>
            <a:r>
              <a:rPr lang="pt-BR" sz="3200" dirty="0" smtClean="0">
                <a:solidFill>
                  <a:srgbClr val="000000"/>
                </a:solidFill>
              </a:rPr>
              <a:t>: </a:t>
            </a:r>
            <a:r>
              <a:rPr lang="pt-BR" sz="3200" dirty="0" err="1" smtClean="0">
                <a:solidFill>
                  <a:srgbClr val="000000"/>
                </a:solidFill>
              </a:rPr>
              <a:t>Partial</a:t>
            </a:r>
            <a:r>
              <a:rPr lang="pt-BR" sz="3200" dirty="0" smtClean="0">
                <a:solidFill>
                  <a:srgbClr val="000000"/>
                </a:solidFill>
              </a:rPr>
              <a:t> </a:t>
            </a:r>
            <a:r>
              <a:rPr lang="pt-BR" sz="3200" dirty="0" err="1" smtClean="0">
                <a:solidFill>
                  <a:srgbClr val="000000"/>
                </a:solidFill>
              </a:rPr>
              <a:t>and</a:t>
            </a:r>
            <a:r>
              <a:rPr lang="pt-BR" sz="3200" dirty="0" smtClean="0">
                <a:solidFill>
                  <a:srgbClr val="000000"/>
                </a:solidFill>
              </a:rPr>
              <a:t> Total</a:t>
            </a:r>
          </a:p>
          <a:p>
            <a:pPr lvl="2">
              <a:spcAft>
                <a:spcPts val="850"/>
              </a:spcAft>
              <a:buFont typeface="Times New Roman" charset="0"/>
              <a:buChar char="•"/>
              <a:defRPr/>
            </a:pPr>
            <a:r>
              <a:rPr lang="pt-BR" sz="2800" dirty="0" smtClean="0">
                <a:solidFill>
                  <a:srgbClr val="000000"/>
                </a:solidFill>
              </a:rPr>
              <a:t>(Time + TBVH)</a:t>
            </a:r>
            <a:r>
              <a:rPr lang="pt-BR" sz="2800" baseline="-25000" dirty="0" smtClean="0">
                <a:solidFill>
                  <a:srgbClr val="000000"/>
                </a:solidFill>
              </a:rPr>
              <a:t>A </a:t>
            </a:r>
            <a:r>
              <a:rPr lang="pt-BR" sz="2800" dirty="0" smtClean="0">
                <a:solidFill>
                  <a:srgbClr val="000000"/>
                </a:solidFill>
              </a:rPr>
              <a:t>&lt; (Time + TBVH)</a:t>
            </a:r>
            <a:r>
              <a:rPr lang="pt-BR" sz="2800" baseline="-25000" dirty="0" err="1" smtClean="0">
                <a:solidFill>
                  <a:srgbClr val="000000"/>
                </a:solidFill>
              </a:rPr>
              <a:t>B</a:t>
            </a:r>
            <a:endParaRPr lang="pt-BR" sz="2800" baseline="-25000" dirty="0" smtClean="0">
              <a:solidFill>
                <a:srgbClr val="000000"/>
              </a:solidFill>
            </a:endParaRPr>
          </a:p>
          <a:p>
            <a:pPr lvl="2">
              <a:spcAft>
                <a:spcPts val="850"/>
              </a:spcAft>
              <a:buFont typeface="Times New Roman" charset="0"/>
              <a:buChar char="•"/>
              <a:defRPr/>
            </a:pPr>
            <a:r>
              <a:rPr lang="pt-BR" sz="2800" dirty="0" smtClean="0">
                <a:solidFill>
                  <a:srgbClr val="000000"/>
                </a:solidFill>
              </a:rPr>
              <a:t>(Time + TBVH + NDT)</a:t>
            </a:r>
            <a:r>
              <a:rPr lang="pt-BR" sz="2800" baseline="-25000" dirty="0" smtClean="0">
                <a:solidFill>
                  <a:srgbClr val="000000"/>
                </a:solidFill>
              </a:rPr>
              <a:t>A</a:t>
            </a:r>
            <a:r>
              <a:rPr lang="pt-BR" sz="2800" dirty="0" smtClean="0">
                <a:solidFill>
                  <a:srgbClr val="000000"/>
                </a:solidFill>
              </a:rPr>
              <a:t> &gt; (Time + TBVH)</a:t>
            </a:r>
            <a:r>
              <a:rPr lang="pt-BR" sz="2800" baseline="-25000" dirty="0" err="1" smtClean="0">
                <a:solidFill>
                  <a:srgbClr val="000000"/>
                </a:solidFill>
              </a:rPr>
              <a:t>B</a:t>
            </a:r>
            <a:endParaRPr lang="pt-BR" sz="2800" baseline="-25000" dirty="0" smtClean="0">
              <a:solidFill>
                <a:srgbClr val="000000"/>
              </a:solidFill>
            </a:endParaRPr>
          </a:p>
          <a:p>
            <a:pPr lvl="2">
              <a:spcAft>
                <a:spcPts val="850"/>
              </a:spcAft>
              <a:buFont typeface="Times New Roman" charset="0"/>
              <a:buChar char="•"/>
              <a:defRPr/>
            </a:pPr>
            <a:r>
              <a:rPr lang="pt-BR" sz="2400" dirty="0" err="1" smtClean="0">
                <a:solidFill>
                  <a:srgbClr val="000000"/>
                </a:solidFill>
              </a:rPr>
              <a:t>Partial</a:t>
            </a:r>
            <a:r>
              <a:rPr lang="pt-BR" sz="2400" dirty="0" smtClean="0">
                <a:solidFill>
                  <a:srgbClr val="000000"/>
                </a:solidFill>
              </a:rPr>
              <a:t> </a:t>
            </a:r>
            <a:r>
              <a:rPr lang="pt-BR" sz="2400" dirty="0" err="1" smtClean="0">
                <a:solidFill>
                  <a:srgbClr val="000000"/>
                </a:solidFill>
              </a:rPr>
              <a:t>Contention</a:t>
            </a:r>
            <a:r>
              <a:rPr lang="pt-BR" sz="2400" dirty="0" smtClean="0">
                <a:solidFill>
                  <a:srgbClr val="000000"/>
                </a:solidFill>
              </a:rPr>
              <a:t>:</a:t>
            </a:r>
          </a:p>
          <a:p>
            <a:pPr lvl="1">
              <a:spcAft>
                <a:spcPts val="1138"/>
              </a:spcAft>
              <a:buClrTx/>
              <a:buFontTx/>
              <a:buNone/>
              <a:defRPr/>
            </a:pPr>
            <a:endParaRPr lang="pt-BR" sz="2800" dirty="0" smtClean="0">
              <a:solidFill>
                <a:srgbClr val="000000"/>
              </a:solidFill>
            </a:endParaRPr>
          </a:p>
          <a:p>
            <a:pPr lvl="2">
              <a:spcAft>
                <a:spcPts val="850"/>
              </a:spcAft>
              <a:buFont typeface="Times New Roman" charset="0"/>
              <a:buChar char="•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Total </a:t>
            </a:r>
            <a:r>
              <a:rPr lang="pt-BR" sz="2400" dirty="0" err="1" smtClean="0">
                <a:solidFill>
                  <a:srgbClr val="000000"/>
                </a:solidFill>
              </a:rPr>
              <a:t>Contention</a:t>
            </a:r>
            <a:r>
              <a:rPr lang="pt-BR" sz="2400" dirty="0" smtClean="0">
                <a:solidFill>
                  <a:srgbClr val="000000"/>
                </a:solidFill>
              </a:rPr>
              <a:t>:</a:t>
            </a:r>
            <a:endParaRPr lang="pt-BR" dirty="0">
              <a:solidFill>
                <a:srgbClr val="000000"/>
              </a:solidFill>
            </a:endParaRPr>
          </a:p>
          <a:p>
            <a:pPr lvl="2">
              <a:spcAft>
                <a:spcPts val="850"/>
              </a:spcAft>
              <a:buFont typeface="Times New Roman" charset="0"/>
              <a:buChar char="•"/>
              <a:defRPr/>
            </a:pPr>
            <a:endParaRPr lang="pt-BR" sz="2400" dirty="0" smtClean="0">
              <a:solidFill>
                <a:srgbClr val="0000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78916" y="4455663"/>
            <a:ext cx="6894512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9pPr>
          </a:lstStyle>
          <a:p>
            <a:pPr>
              <a:spcBef>
                <a:spcPts val="350"/>
              </a:spcBef>
              <a:buClrTx/>
              <a:buFontTx/>
              <a:buNone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(Time + TBVH + NDT)</a:t>
            </a:r>
            <a:r>
              <a:rPr lang="pt-BR" sz="2400" baseline="-25000" dirty="0" smtClean="0">
                <a:solidFill>
                  <a:srgbClr val="000000"/>
                </a:solidFill>
              </a:rPr>
              <a:t>A</a:t>
            </a:r>
            <a:r>
              <a:rPr lang="pt-BR" sz="2400" dirty="0" smtClean="0">
                <a:solidFill>
                  <a:srgbClr val="000000"/>
                </a:solidFill>
              </a:rPr>
              <a:t>  &lt; (Time + TBVH + NDT)</a:t>
            </a:r>
            <a:r>
              <a:rPr lang="pt-BR" sz="2400" baseline="-25000" dirty="0" err="1" smtClean="0">
                <a:solidFill>
                  <a:srgbClr val="000000"/>
                </a:solidFill>
              </a:rPr>
              <a:t>B</a:t>
            </a:r>
            <a:endParaRPr lang="pt-BR" sz="24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09638" y="5443756"/>
            <a:ext cx="7777162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9pPr>
          </a:lstStyle>
          <a:p>
            <a:pPr>
              <a:spcBef>
                <a:spcPts val="350"/>
              </a:spcBef>
              <a:buClrTx/>
              <a:buFontTx/>
              <a:buNone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(Time + TBVH + NDT)</a:t>
            </a:r>
            <a:r>
              <a:rPr lang="pt-BR" sz="2400" baseline="-25000" dirty="0" smtClean="0">
                <a:solidFill>
                  <a:srgbClr val="000000"/>
                </a:solidFill>
              </a:rPr>
              <a:t>A</a:t>
            </a:r>
            <a:r>
              <a:rPr lang="pt-BR" sz="2400" dirty="0" smtClean="0">
                <a:solidFill>
                  <a:srgbClr val="000000"/>
                </a:solidFill>
              </a:rPr>
              <a:t> &gt;= (Time + TBVH + NDT)</a:t>
            </a:r>
            <a:r>
              <a:rPr lang="pt-BR" sz="2400" baseline="-25000" dirty="0" err="1" smtClean="0">
                <a:solidFill>
                  <a:srgbClr val="000000"/>
                </a:solidFill>
              </a:rPr>
              <a:t>B</a:t>
            </a:r>
            <a:endParaRPr lang="pt-BR" sz="2400" baseline="-25000" dirty="0" smtClean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82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Contention Analysis for 2 Nodes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2300"/>
            <a:ext cx="9144000" cy="305695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54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2"/>
            <a:ext cx="8229600" cy="1143000"/>
          </a:xfrm>
        </p:spPr>
        <p:txBody>
          <a:bodyPr/>
          <a:lstStyle/>
          <a:p>
            <a:r>
              <a:rPr lang="en-US" dirty="0" smtClean="0"/>
              <a:t>Request Summary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7813" y="1152525"/>
            <a:ext cx="8866187" cy="486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07988" indent="-303213">
              <a:tabLst>
                <a:tab pos="407988" algn="l"/>
                <a:tab pos="855663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93916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 marL="1471613" indent="-557213">
              <a:tabLst>
                <a:tab pos="407988" algn="l"/>
                <a:tab pos="855663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93916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2pPr>
            <a:lvl3pPr>
              <a:tabLst>
                <a:tab pos="407988" algn="l"/>
                <a:tab pos="855663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93916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3pPr>
            <a:lvl4pPr>
              <a:tabLst>
                <a:tab pos="407988" algn="l"/>
                <a:tab pos="855663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93916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4pPr>
            <a:lvl5pPr>
              <a:tabLst>
                <a:tab pos="407988" algn="l"/>
                <a:tab pos="855663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93916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07988" algn="l"/>
                <a:tab pos="855663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93916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07988" algn="l"/>
                <a:tab pos="855663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93916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07988" algn="l"/>
                <a:tab pos="855663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93916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07988" algn="l"/>
                <a:tab pos="855663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93916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roid Sans" charset="0"/>
              </a:defRPr>
            </a:lvl9pPr>
          </a:lstStyle>
          <a:p>
            <a:pPr>
              <a:spcAft>
                <a:spcPts val="1425"/>
              </a:spcAft>
              <a:buSzPct val="45000"/>
              <a:buFont typeface="Wingdings" charset="0"/>
              <a:buChar char="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No </a:t>
            </a:r>
            <a:r>
              <a:rPr lang="pt-BR" sz="2400" dirty="0" err="1">
                <a:solidFill>
                  <a:srgbClr val="000000"/>
                </a:solidFill>
              </a:rPr>
              <a:t>C</a:t>
            </a:r>
            <a:r>
              <a:rPr lang="pt-BR" sz="2400" dirty="0" err="1" smtClean="0">
                <a:solidFill>
                  <a:srgbClr val="000000"/>
                </a:solidFill>
              </a:rPr>
              <a:t>ontention</a:t>
            </a:r>
            <a:r>
              <a:rPr lang="pt-BR" sz="2400" dirty="0" smtClean="0">
                <a:solidFill>
                  <a:srgbClr val="000000"/>
                </a:solidFill>
              </a:rPr>
              <a:t>: </a:t>
            </a:r>
            <a:r>
              <a:rPr lang="pt-BR" sz="2400" dirty="0" err="1" smtClean="0">
                <a:solidFill>
                  <a:srgbClr val="000000"/>
                </a:solidFill>
              </a:rPr>
              <a:t>Requests</a:t>
            </a:r>
            <a:r>
              <a:rPr lang="pt-BR" sz="2400" dirty="0" smtClean="0">
                <a:solidFill>
                  <a:srgbClr val="000000"/>
                </a:solidFill>
              </a:rPr>
              <a:t> </a:t>
            </a:r>
            <a:r>
              <a:rPr lang="pt-BR" sz="2400" dirty="0" err="1" smtClean="0">
                <a:solidFill>
                  <a:srgbClr val="000000"/>
                </a:solidFill>
              </a:rPr>
              <a:t>granted</a:t>
            </a:r>
            <a:r>
              <a:rPr lang="pt-BR" sz="2400" dirty="0" smtClean="0">
                <a:solidFill>
                  <a:srgbClr val="000000"/>
                </a:solidFill>
              </a:rPr>
              <a:t> as </a:t>
            </a:r>
            <a:r>
              <a:rPr lang="pt-BR" sz="2400" dirty="0" err="1" smtClean="0">
                <a:solidFill>
                  <a:srgbClr val="000000"/>
                </a:solidFill>
              </a:rPr>
              <a:t>requested</a:t>
            </a:r>
            <a:r>
              <a:rPr lang="pt-BR" sz="2400" dirty="0" smtClean="0">
                <a:solidFill>
                  <a:srgbClr val="000000"/>
                </a:solidFill>
              </a:rPr>
              <a:t>: </a:t>
            </a:r>
          </a:p>
          <a:p>
            <a:pPr lvl="1">
              <a:spcAft>
                <a:spcPts val="1138"/>
              </a:spcAft>
              <a:buFont typeface="Times New Roman" charset="0"/>
              <a:buChar char="–"/>
              <a:defRPr/>
            </a:pPr>
            <a:r>
              <a:rPr lang="pt-BR" sz="2400" dirty="0" err="1" smtClean="0">
                <a:solidFill>
                  <a:srgbClr val="000000"/>
                </a:solidFill>
              </a:rPr>
              <a:t>Channel</a:t>
            </a:r>
            <a:r>
              <a:rPr lang="pt-BR" sz="2400" dirty="0" smtClean="0">
                <a:solidFill>
                  <a:srgbClr val="000000"/>
                </a:solidFill>
              </a:rPr>
              <a:t> </a:t>
            </a:r>
            <a:r>
              <a:rPr lang="pt-BR" sz="2400" dirty="0" err="1" smtClean="0">
                <a:solidFill>
                  <a:srgbClr val="000000"/>
                </a:solidFill>
              </a:rPr>
              <a:t>granted</a:t>
            </a:r>
            <a:r>
              <a:rPr lang="pt-BR" sz="2400" dirty="0" smtClean="0">
                <a:solidFill>
                  <a:srgbClr val="000000"/>
                </a:solidFill>
              </a:rPr>
              <a:t> </a:t>
            </a:r>
            <a:r>
              <a:rPr lang="pt-BR" sz="2400" dirty="0" err="1" smtClean="0">
                <a:solidFill>
                  <a:srgbClr val="000000"/>
                </a:solidFill>
              </a:rPr>
              <a:t>at</a:t>
            </a:r>
            <a:r>
              <a:rPr lang="pt-BR" sz="2400" dirty="0" smtClean="0">
                <a:solidFill>
                  <a:srgbClr val="000000"/>
                </a:solidFill>
              </a:rPr>
              <a:t> (Time + TVBH)</a:t>
            </a:r>
            <a:r>
              <a:rPr lang="pt-BR" sz="2400" baseline="-25000" dirty="0" smtClean="0">
                <a:solidFill>
                  <a:srgbClr val="000000"/>
                </a:solidFill>
              </a:rPr>
              <a:t>A</a:t>
            </a:r>
          </a:p>
          <a:p>
            <a:pPr lvl="1">
              <a:spcAft>
                <a:spcPts val="1138"/>
              </a:spcAft>
              <a:buFont typeface="Times New Roman" charset="0"/>
              <a:buChar char="–"/>
              <a:defRPr/>
            </a:pPr>
            <a:r>
              <a:rPr lang="pt-BR" sz="2400" dirty="0" err="1" smtClean="0">
                <a:solidFill>
                  <a:srgbClr val="000000"/>
                </a:solidFill>
              </a:rPr>
              <a:t>Channel</a:t>
            </a:r>
            <a:r>
              <a:rPr lang="pt-BR" sz="2400" dirty="0" smtClean="0">
                <a:solidFill>
                  <a:srgbClr val="000000"/>
                </a:solidFill>
              </a:rPr>
              <a:t> </a:t>
            </a:r>
            <a:r>
              <a:rPr lang="pt-BR" sz="2400" dirty="0" err="1" smtClean="0">
                <a:solidFill>
                  <a:srgbClr val="000000"/>
                </a:solidFill>
              </a:rPr>
              <a:t>released</a:t>
            </a:r>
            <a:r>
              <a:rPr lang="pt-BR" sz="2400" dirty="0" smtClean="0">
                <a:solidFill>
                  <a:srgbClr val="000000"/>
                </a:solidFill>
              </a:rPr>
              <a:t> </a:t>
            </a:r>
            <a:r>
              <a:rPr lang="pt-BR" sz="2400" dirty="0" err="1" smtClean="0">
                <a:solidFill>
                  <a:srgbClr val="000000"/>
                </a:solidFill>
              </a:rPr>
              <a:t>at</a:t>
            </a:r>
            <a:r>
              <a:rPr lang="pt-BR" sz="2400" dirty="0" smtClean="0">
                <a:solidFill>
                  <a:srgbClr val="000000"/>
                </a:solidFill>
              </a:rPr>
              <a:t> (Time + TBVH + NDT)</a:t>
            </a:r>
            <a:r>
              <a:rPr lang="pt-BR" sz="2400" baseline="-25000" dirty="0" smtClean="0">
                <a:solidFill>
                  <a:srgbClr val="000000"/>
                </a:solidFill>
              </a:rPr>
              <a:t>A</a:t>
            </a:r>
          </a:p>
          <a:p>
            <a:pPr lvl="1">
              <a:spcAft>
                <a:spcPts val="1138"/>
              </a:spcAft>
              <a:buFont typeface="Times New Roman" charset="0"/>
              <a:buChar char="–"/>
              <a:defRPr/>
            </a:pPr>
            <a:r>
              <a:rPr lang="pt-BR" sz="2400" dirty="0" err="1" smtClean="0">
                <a:solidFill>
                  <a:srgbClr val="000000"/>
                </a:solidFill>
              </a:rPr>
              <a:t>Same</a:t>
            </a:r>
            <a:r>
              <a:rPr lang="pt-BR" sz="2400" dirty="0" smtClean="0">
                <a:solidFill>
                  <a:srgbClr val="000000"/>
                </a:solidFill>
              </a:rPr>
              <a:t> </a:t>
            </a:r>
            <a:r>
              <a:rPr lang="pt-BR" sz="2400" dirty="0" err="1" smtClean="0">
                <a:solidFill>
                  <a:srgbClr val="000000"/>
                </a:solidFill>
              </a:rPr>
              <a:t>with</a:t>
            </a:r>
            <a:r>
              <a:rPr lang="pt-BR" sz="2400" dirty="0" smtClean="0">
                <a:solidFill>
                  <a:srgbClr val="000000"/>
                </a:solidFill>
              </a:rPr>
              <a:t> </a:t>
            </a:r>
            <a:r>
              <a:rPr lang="pt-BR" sz="2400" dirty="0" err="1" smtClean="0">
                <a:solidFill>
                  <a:srgbClr val="000000"/>
                </a:solidFill>
              </a:rPr>
              <a:t>B</a:t>
            </a:r>
            <a:endParaRPr lang="pt-BR" sz="2400" dirty="0" smtClean="0">
              <a:solidFill>
                <a:srgbClr val="000000"/>
              </a:solidFill>
            </a:endParaRPr>
          </a:p>
          <a:p>
            <a:pPr>
              <a:spcAft>
                <a:spcPts val="1425"/>
              </a:spcAft>
              <a:buSzPct val="45000"/>
              <a:buFont typeface="Wingdings" charset="0"/>
              <a:buChar char=""/>
              <a:defRPr/>
            </a:pPr>
            <a:r>
              <a:rPr lang="pt-BR" sz="2400" dirty="0" err="1" smtClean="0">
                <a:solidFill>
                  <a:srgbClr val="000000"/>
                </a:solidFill>
              </a:rPr>
              <a:t>Partial</a:t>
            </a:r>
            <a:r>
              <a:rPr lang="pt-BR" sz="2400" dirty="0" smtClean="0">
                <a:solidFill>
                  <a:srgbClr val="000000"/>
                </a:solidFill>
              </a:rPr>
              <a:t> </a:t>
            </a:r>
            <a:r>
              <a:rPr lang="pt-BR" sz="2400" dirty="0" err="1" smtClean="0">
                <a:solidFill>
                  <a:srgbClr val="000000"/>
                </a:solidFill>
              </a:rPr>
              <a:t>Contention</a:t>
            </a:r>
            <a:r>
              <a:rPr lang="pt-BR" sz="2400" dirty="0" smtClean="0">
                <a:solidFill>
                  <a:srgbClr val="000000"/>
                </a:solidFill>
              </a:rPr>
              <a:t>: </a:t>
            </a:r>
            <a:r>
              <a:rPr lang="pt-BR" sz="2400" dirty="0" err="1" smtClean="0">
                <a:solidFill>
                  <a:srgbClr val="000000"/>
                </a:solidFill>
              </a:rPr>
              <a:t>Requests</a:t>
            </a:r>
            <a:r>
              <a:rPr lang="pt-BR" sz="2400" dirty="0" smtClean="0">
                <a:solidFill>
                  <a:srgbClr val="000000"/>
                </a:solidFill>
              </a:rPr>
              <a:t> </a:t>
            </a:r>
            <a:r>
              <a:rPr lang="pt-BR" sz="2400" dirty="0" err="1" smtClean="0">
                <a:solidFill>
                  <a:srgbClr val="000000"/>
                </a:solidFill>
              </a:rPr>
              <a:t>granted</a:t>
            </a:r>
            <a:r>
              <a:rPr lang="pt-BR" sz="2400" dirty="0" smtClean="0">
                <a:solidFill>
                  <a:srgbClr val="000000"/>
                </a:solidFill>
              </a:rPr>
              <a:t> </a:t>
            </a:r>
            <a:r>
              <a:rPr lang="pt-BR" sz="2400" dirty="0" err="1" smtClean="0">
                <a:solidFill>
                  <a:srgbClr val="000000"/>
                </a:solidFill>
              </a:rPr>
              <a:t>but</a:t>
            </a:r>
            <a:r>
              <a:rPr lang="pt-BR" sz="2400" dirty="0" smtClean="0">
                <a:solidFill>
                  <a:srgbClr val="000000"/>
                </a:solidFill>
              </a:rPr>
              <a:t> </a:t>
            </a:r>
            <a:r>
              <a:rPr lang="pt-BR" sz="2400" dirty="0" err="1" smtClean="0">
                <a:solidFill>
                  <a:srgbClr val="000000"/>
                </a:solidFill>
              </a:rPr>
              <a:t>modified</a:t>
            </a:r>
            <a:r>
              <a:rPr lang="pt-BR" sz="2400" dirty="0" smtClean="0">
                <a:solidFill>
                  <a:srgbClr val="000000"/>
                </a:solidFill>
              </a:rPr>
              <a:t> for </a:t>
            </a:r>
            <a:r>
              <a:rPr lang="pt-BR" sz="2400" dirty="0" err="1" smtClean="0">
                <a:solidFill>
                  <a:srgbClr val="000000"/>
                </a:solidFill>
              </a:rPr>
              <a:t>B</a:t>
            </a:r>
            <a:endParaRPr lang="pt-BR" sz="2400" dirty="0" smtClean="0">
              <a:solidFill>
                <a:srgbClr val="000000"/>
              </a:solidFill>
            </a:endParaRPr>
          </a:p>
          <a:p>
            <a:pPr lvl="1">
              <a:spcAft>
                <a:spcPts val="1138"/>
              </a:spcAft>
              <a:buFont typeface="Times New Roman" charset="0"/>
              <a:buChar char="–"/>
              <a:defRPr/>
            </a:pPr>
            <a:r>
              <a:rPr lang="pt-BR" sz="2400" dirty="0" err="1" smtClean="0">
                <a:solidFill>
                  <a:srgbClr val="000000"/>
                </a:solidFill>
              </a:rPr>
              <a:t>Channel</a:t>
            </a:r>
            <a:r>
              <a:rPr lang="pt-BR" sz="2400" dirty="0" smtClean="0">
                <a:solidFill>
                  <a:srgbClr val="000000"/>
                </a:solidFill>
              </a:rPr>
              <a:t> </a:t>
            </a:r>
            <a:r>
              <a:rPr lang="pt-BR" sz="2400" dirty="0" err="1" smtClean="0">
                <a:solidFill>
                  <a:srgbClr val="000000"/>
                </a:solidFill>
              </a:rPr>
              <a:t>granted</a:t>
            </a:r>
            <a:r>
              <a:rPr lang="pt-BR" sz="2400" dirty="0" smtClean="0">
                <a:solidFill>
                  <a:srgbClr val="000000"/>
                </a:solidFill>
              </a:rPr>
              <a:t> </a:t>
            </a:r>
            <a:r>
              <a:rPr lang="pt-BR" sz="2400" dirty="0" err="1" smtClean="0">
                <a:solidFill>
                  <a:srgbClr val="000000"/>
                </a:solidFill>
              </a:rPr>
              <a:t>at</a:t>
            </a:r>
            <a:r>
              <a:rPr lang="pt-BR" sz="2400" dirty="0" smtClean="0">
                <a:solidFill>
                  <a:srgbClr val="000000"/>
                </a:solidFill>
              </a:rPr>
              <a:t> (Time + TBVH + NDT)</a:t>
            </a:r>
            <a:r>
              <a:rPr lang="pt-BR" sz="2400" baseline="-25000" dirty="0" smtClean="0">
                <a:solidFill>
                  <a:srgbClr val="000000"/>
                </a:solidFill>
              </a:rPr>
              <a:t>A</a:t>
            </a:r>
          </a:p>
          <a:p>
            <a:pPr lvl="1">
              <a:spcAft>
                <a:spcPts val="1138"/>
              </a:spcAft>
              <a:buFont typeface="Times New Roman" charset="0"/>
              <a:buChar char="–"/>
              <a:defRPr/>
            </a:pPr>
            <a:r>
              <a:rPr lang="pt-BR" sz="2400" dirty="0" err="1" smtClean="0">
                <a:solidFill>
                  <a:srgbClr val="000000"/>
                </a:solidFill>
              </a:rPr>
              <a:t>Channel</a:t>
            </a:r>
            <a:r>
              <a:rPr lang="pt-BR" sz="2400" dirty="0" smtClean="0">
                <a:solidFill>
                  <a:srgbClr val="000000"/>
                </a:solidFill>
              </a:rPr>
              <a:t> </a:t>
            </a:r>
            <a:r>
              <a:rPr lang="pt-BR" sz="2400" dirty="0" err="1" smtClean="0">
                <a:solidFill>
                  <a:srgbClr val="000000"/>
                </a:solidFill>
              </a:rPr>
              <a:t>released</a:t>
            </a:r>
            <a:r>
              <a:rPr lang="pt-BR" sz="2400" dirty="0" smtClean="0">
                <a:solidFill>
                  <a:srgbClr val="000000"/>
                </a:solidFill>
              </a:rPr>
              <a:t> </a:t>
            </a:r>
            <a:r>
              <a:rPr lang="pt-BR" sz="2400" dirty="0" err="1" smtClean="0">
                <a:solidFill>
                  <a:srgbClr val="000000"/>
                </a:solidFill>
              </a:rPr>
              <a:t>at</a:t>
            </a:r>
            <a:r>
              <a:rPr lang="pt-BR" sz="2400" dirty="0" smtClean="0">
                <a:solidFill>
                  <a:srgbClr val="000000"/>
                </a:solidFill>
              </a:rPr>
              <a:t> (Time + TBVH + NDT)</a:t>
            </a:r>
            <a:r>
              <a:rPr lang="pt-BR" sz="2400" baseline="-25000" dirty="0" err="1" smtClean="0">
                <a:solidFill>
                  <a:srgbClr val="000000"/>
                </a:solidFill>
              </a:rPr>
              <a:t>B</a:t>
            </a:r>
            <a:endParaRPr lang="pt-BR" sz="2400" baseline="-25000" dirty="0" smtClean="0">
              <a:solidFill>
                <a:srgbClr val="000000"/>
              </a:solidFill>
            </a:endParaRPr>
          </a:p>
          <a:p>
            <a:pPr>
              <a:spcAft>
                <a:spcPts val="1425"/>
              </a:spcAft>
              <a:buSzPct val="45000"/>
              <a:buFont typeface="Wingdings" charset="0"/>
              <a:buChar char=""/>
              <a:defRPr/>
            </a:pPr>
            <a:r>
              <a:rPr lang="pt-BR" sz="2400" dirty="0" err="1" smtClean="0">
                <a:solidFill>
                  <a:srgbClr val="000000"/>
                </a:solidFill>
              </a:rPr>
              <a:t>Full</a:t>
            </a:r>
            <a:r>
              <a:rPr lang="pt-BR" sz="2400" dirty="0" smtClean="0">
                <a:solidFill>
                  <a:srgbClr val="000000"/>
                </a:solidFill>
              </a:rPr>
              <a:t> </a:t>
            </a:r>
            <a:r>
              <a:rPr lang="pt-BR" sz="2400" dirty="0" err="1" smtClean="0">
                <a:solidFill>
                  <a:srgbClr val="000000"/>
                </a:solidFill>
              </a:rPr>
              <a:t>Contention</a:t>
            </a:r>
            <a:r>
              <a:rPr lang="pt-BR" sz="2400" dirty="0" smtClean="0">
                <a:solidFill>
                  <a:srgbClr val="000000"/>
                </a:solidFill>
              </a:rPr>
              <a:t>: </a:t>
            </a:r>
            <a:r>
              <a:rPr lang="pt-BR" sz="2400" dirty="0" err="1" smtClean="0">
                <a:solidFill>
                  <a:srgbClr val="000000"/>
                </a:solidFill>
              </a:rPr>
              <a:t>Request</a:t>
            </a:r>
            <a:r>
              <a:rPr lang="pt-BR" sz="2400" dirty="0" smtClean="0">
                <a:solidFill>
                  <a:srgbClr val="000000"/>
                </a:solidFill>
              </a:rPr>
              <a:t> for </a:t>
            </a:r>
            <a:r>
              <a:rPr lang="pt-BR" sz="2400" dirty="0" err="1" smtClean="0">
                <a:solidFill>
                  <a:srgbClr val="000000"/>
                </a:solidFill>
              </a:rPr>
              <a:t>B</a:t>
            </a:r>
            <a:r>
              <a:rPr lang="pt-BR" sz="2400" dirty="0" smtClean="0">
                <a:solidFill>
                  <a:srgbClr val="000000"/>
                </a:solidFill>
              </a:rPr>
              <a:t> </a:t>
            </a:r>
            <a:r>
              <a:rPr lang="pt-BR" sz="2400" dirty="0" err="1" smtClean="0">
                <a:solidFill>
                  <a:srgbClr val="000000"/>
                </a:solidFill>
              </a:rPr>
              <a:t>not</a:t>
            </a:r>
            <a:r>
              <a:rPr lang="pt-BR" sz="2400" dirty="0" smtClean="0">
                <a:solidFill>
                  <a:srgbClr val="000000"/>
                </a:solidFill>
              </a:rPr>
              <a:t> </a:t>
            </a:r>
            <a:r>
              <a:rPr lang="pt-BR" sz="2400" dirty="0" err="1" smtClean="0">
                <a:solidFill>
                  <a:srgbClr val="000000"/>
                </a:solidFill>
              </a:rPr>
              <a:t>granted</a:t>
            </a:r>
            <a:r>
              <a:rPr lang="pt-BR" sz="2400" dirty="0" smtClean="0">
                <a:solidFill>
                  <a:srgbClr val="000000"/>
                </a:solidFill>
              </a:rPr>
              <a:t>: </a:t>
            </a:r>
          </a:p>
          <a:p>
            <a:pPr lvl="1">
              <a:spcAft>
                <a:spcPts val="1138"/>
              </a:spcAft>
              <a:buFont typeface="Times New Roman" charset="0"/>
              <a:buChar char="–"/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Force </a:t>
            </a:r>
            <a:r>
              <a:rPr lang="pt-BR" sz="2400" dirty="0" err="1" smtClean="0">
                <a:solidFill>
                  <a:srgbClr val="000000"/>
                </a:solidFill>
              </a:rPr>
              <a:t>B</a:t>
            </a:r>
            <a:r>
              <a:rPr lang="pt-BR" sz="2400" dirty="0" smtClean="0">
                <a:solidFill>
                  <a:srgbClr val="000000"/>
                </a:solidFill>
              </a:rPr>
              <a:t> </a:t>
            </a:r>
            <a:r>
              <a:rPr lang="pt-BR" sz="2400" dirty="0" err="1" smtClean="0">
                <a:solidFill>
                  <a:srgbClr val="000000"/>
                </a:solidFill>
              </a:rPr>
              <a:t>to</a:t>
            </a:r>
            <a:r>
              <a:rPr lang="pt-BR" sz="2400" dirty="0" smtClean="0">
                <a:solidFill>
                  <a:srgbClr val="000000"/>
                </a:solidFill>
              </a:rPr>
              <a:t> </a:t>
            </a:r>
            <a:r>
              <a:rPr lang="pt-BR" sz="2400" dirty="0" err="1" smtClean="0">
                <a:solidFill>
                  <a:srgbClr val="000000"/>
                </a:solidFill>
              </a:rPr>
              <a:t>handover</a:t>
            </a:r>
            <a:r>
              <a:rPr lang="pt-BR" sz="2400" dirty="0" smtClean="0">
                <a:solidFill>
                  <a:srgbClr val="000000"/>
                </a:solidFill>
              </a:rPr>
              <a:t> </a:t>
            </a:r>
            <a:r>
              <a:rPr lang="pt-BR" sz="2400" dirty="0" err="1" smtClean="0">
                <a:solidFill>
                  <a:srgbClr val="000000"/>
                </a:solidFill>
              </a:rPr>
              <a:t>to</a:t>
            </a:r>
            <a:r>
              <a:rPr lang="pt-BR" sz="2400" dirty="0" smtClean="0">
                <a:solidFill>
                  <a:srgbClr val="000000"/>
                </a:solidFill>
              </a:rPr>
              <a:t> </a:t>
            </a:r>
            <a:r>
              <a:rPr lang="pt-BR" sz="2400" dirty="0" err="1" smtClean="0">
                <a:solidFill>
                  <a:srgbClr val="000000"/>
                </a:solidFill>
              </a:rPr>
              <a:t>another</a:t>
            </a:r>
            <a:r>
              <a:rPr lang="pt-BR" sz="2400" dirty="0" smtClean="0">
                <a:solidFill>
                  <a:srgbClr val="000000"/>
                </a:solidFill>
              </a:rPr>
              <a:t> network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67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Contention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4004" y="1393745"/>
            <a:ext cx="80027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smtClean="0"/>
              <a:t>P(Z=z) where Z </a:t>
            </a:r>
            <a:r>
              <a:rPr lang="en-US" sz="2000" dirty="0"/>
              <a:t>is an exponential random variable of </a:t>
            </a:r>
            <a:r>
              <a:rPr lang="en-US" sz="2000" dirty="0" smtClean="0"/>
              <a:t>T</a:t>
            </a:r>
            <a:r>
              <a:rPr lang="en-US" sz="2000" baseline="-25000" dirty="0" smtClean="0"/>
              <a:t>A </a:t>
            </a:r>
            <a:r>
              <a:rPr lang="en-US" sz="2000" dirty="0"/>
              <a:t> </a:t>
            </a:r>
            <a:r>
              <a:rPr lang="en-US" sz="2000" dirty="0" smtClean="0"/>
              <a:t>with mean: </a:t>
            </a:r>
            <a:r>
              <a:rPr lang="en-US" sz="2000" i="1" dirty="0" err="1"/>
              <a:t>τ</a:t>
            </a:r>
            <a:r>
              <a:rPr lang="en-US" sz="2000" i="1" baseline="-25000" dirty="0" err="1"/>
              <a:t>A</a:t>
            </a:r>
            <a:endParaRPr lang="en-US" sz="2000" baseline="-25000" dirty="0"/>
          </a:p>
          <a:p>
            <a:r>
              <a:rPr lang="en-US" sz="2000" dirty="0"/>
              <a:t> </a:t>
            </a:r>
            <a:r>
              <a:rPr lang="en-US" sz="2000" dirty="0" smtClean="0"/>
              <a:t>P(Y=y) where Y </a:t>
            </a:r>
            <a:r>
              <a:rPr lang="en-US" sz="2000" dirty="0"/>
              <a:t>is an exponential random variable of </a:t>
            </a:r>
            <a:r>
              <a:rPr lang="en-US" sz="2000" dirty="0" smtClean="0"/>
              <a:t>N</a:t>
            </a:r>
            <a:r>
              <a:rPr lang="en-US" sz="2000" baseline="-25000" dirty="0" smtClean="0"/>
              <a:t>A </a:t>
            </a:r>
            <a:r>
              <a:rPr lang="en-US" sz="2000" dirty="0" smtClean="0"/>
              <a:t>with mean: </a:t>
            </a:r>
            <a:r>
              <a:rPr lang="en-US" sz="2000" i="1" dirty="0" err="1"/>
              <a:t>η</a:t>
            </a:r>
            <a:r>
              <a:rPr lang="en-US" sz="2000" i="1" baseline="-25000" dirty="0" err="1"/>
              <a:t>A</a:t>
            </a:r>
            <a:endParaRPr lang="en-US" sz="2000" baseline="-25000" dirty="0"/>
          </a:p>
          <a:p>
            <a:r>
              <a:rPr lang="en-US" sz="2000" dirty="0"/>
              <a:t> </a:t>
            </a:r>
            <a:r>
              <a:rPr lang="en-US" sz="2000" dirty="0" smtClean="0"/>
              <a:t>P(X=x) where X </a:t>
            </a:r>
            <a:r>
              <a:rPr lang="en-US" sz="2000" dirty="0"/>
              <a:t>is an exponential random variable of </a:t>
            </a:r>
            <a:r>
              <a:rPr lang="en-US" sz="2000" dirty="0" smtClean="0"/>
              <a:t>T</a:t>
            </a:r>
            <a:r>
              <a:rPr lang="en-US" sz="2000" baseline="-25000" dirty="0" smtClean="0"/>
              <a:t>B  </a:t>
            </a:r>
            <a:r>
              <a:rPr lang="en-US" sz="2000" dirty="0" smtClean="0"/>
              <a:t>with mean: </a:t>
            </a:r>
            <a:r>
              <a:rPr lang="en-US" sz="2000" i="1" dirty="0" err="1" smtClean="0"/>
              <a:t>τ</a:t>
            </a:r>
            <a:r>
              <a:rPr lang="en-US" sz="2000" i="1" baseline="-25000" dirty="0" err="1"/>
              <a:t>B</a:t>
            </a:r>
            <a:endParaRPr lang="en-US" sz="2000" baseline="-25000" dirty="0"/>
          </a:p>
          <a:p>
            <a:r>
              <a:rPr lang="en-US" sz="2000" dirty="0"/>
              <a:t> </a:t>
            </a:r>
            <a:r>
              <a:rPr lang="en-US" sz="2000" dirty="0" smtClean="0"/>
              <a:t>P(W=w) where W is </a:t>
            </a:r>
            <a:r>
              <a:rPr lang="en-US" sz="2000" dirty="0"/>
              <a:t>an exponential random variable of </a:t>
            </a:r>
            <a:r>
              <a:rPr lang="en-US" sz="2000" dirty="0" smtClean="0"/>
              <a:t>N</a:t>
            </a:r>
            <a:r>
              <a:rPr lang="en-US" sz="2000" baseline="-25000" dirty="0" smtClean="0"/>
              <a:t>B </a:t>
            </a:r>
            <a:r>
              <a:rPr lang="en-US" sz="2000" dirty="0" smtClean="0"/>
              <a:t>with mean: </a:t>
            </a:r>
            <a:r>
              <a:rPr lang="en-US" sz="2000" i="1" dirty="0" err="1" smtClean="0"/>
              <a:t>η</a:t>
            </a:r>
            <a:r>
              <a:rPr lang="en-US" sz="2000" i="1" baseline="-25000" dirty="0" err="1"/>
              <a:t>B</a:t>
            </a:r>
            <a:r>
              <a:rPr lang="en-US" sz="2000" dirty="0" smtClean="0"/>
              <a:t> </a:t>
            </a:r>
            <a:endParaRPr lang="en-US" sz="2000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17" y="2717184"/>
            <a:ext cx="5004021" cy="19906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517" y="4707868"/>
            <a:ext cx="675931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contention:        </a:t>
            </a:r>
            <a:r>
              <a:rPr lang="pl-PL" sz="2400" dirty="0" smtClean="0"/>
              <a:t> z </a:t>
            </a:r>
            <a:r>
              <a:rPr lang="pl-PL" sz="2400" dirty="0"/>
              <a:t>&lt; </a:t>
            </a:r>
            <a:r>
              <a:rPr lang="pl-PL" sz="2400" dirty="0" smtClean="0"/>
              <a:t>x,  </a:t>
            </a:r>
            <a:r>
              <a:rPr lang="pl-PL" sz="2400" dirty="0"/>
              <a:t>g &lt; </a:t>
            </a:r>
            <a:r>
              <a:rPr lang="pl-PL" sz="2400" dirty="0" smtClean="0"/>
              <a:t>x</a:t>
            </a:r>
          </a:p>
          <a:p>
            <a:r>
              <a:rPr lang="pl-PL" sz="2400" dirty="0" err="1" smtClean="0"/>
              <a:t>Partial</a:t>
            </a:r>
            <a:r>
              <a:rPr lang="pl-PL" sz="2400" dirty="0" smtClean="0"/>
              <a:t> </a:t>
            </a:r>
            <a:r>
              <a:rPr lang="pl-PL" sz="2400" dirty="0" err="1" smtClean="0"/>
              <a:t>Contention</a:t>
            </a:r>
            <a:r>
              <a:rPr lang="pl-PL" sz="2400" dirty="0" smtClean="0"/>
              <a:t>:  </a:t>
            </a:r>
            <a:r>
              <a:rPr lang="pl-PL" sz="2400" dirty="0"/>
              <a:t>z &lt; </a:t>
            </a:r>
            <a:r>
              <a:rPr lang="pl-PL" sz="2400" dirty="0" smtClean="0"/>
              <a:t>x, g </a:t>
            </a:r>
            <a:r>
              <a:rPr lang="pl-PL" sz="2400" dirty="0"/>
              <a:t>&gt; </a:t>
            </a:r>
            <a:r>
              <a:rPr lang="pl-PL" sz="2400" dirty="0" smtClean="0"/>
              <a:t>x, g </a:t>
            </a:r>
            <a:r>
              <a:rPr lang="pl-PL" sz="2400" dirty="0"/>
              <a:t>&lt; r</a:t>
            </a:r>
            <a:r>
              <a:rPr lang="pl-PL" sz="2400" dirty="0" smtClean="0"/>
              <a:t> </a:t>
            </a:r>
          </a:p>
          <a:p>
            <a:r>
              <a:rPr lang="pl-PL" sz="2400" dirty="0" smtClean="0"/>
              <a:t>Full </a:t>
            </a:r>
            <a:r>
              <a:rPr lang="pl-PL" sz="2400" dirty="0" err="1" smtClean="0"/>
              <a:t>Contention</a:t>
            </a:r>
            <a:r>
              <a:rPr lang="pl-PL" sz="2400" dirty="0"/>
              <a:t>:</a:t>
            </a:r>
            <a:r>
              <a:rPr lang="pl-PL" sz="2400" dirty="0" smtClean="0"/>
              <a:t>       </a:t>
            </a:r>
            <a:r>
              <a:rPr lang="pl-PL" sz="2400" dirty="0"/>
              <a:t>z &lt; </a:t>
            </a:r>
            <a:r>
              <a:rPr lang="pl-PL" sz="2400" dirty="0" smtClean="0"/>
              <a:t>x,  </a:t>
            </a:r>
            <a:r>
              <a:rPr lang="pl-PL" sz="2400" dirty="0"/>
              <a:t>g &gt; </a:t>
            </a:r>
            <a:r>
              <a:rPr lang="pl-PL" sz="2400" dirty="0" smtClean="0"/>
              <a:t>x,</a:t>
            </a:r>
            <a:r>
              <a:rPr lang="pl-PL" sz="2400" dirty="0"/>
              <a:t> </a:t>
            </a:r>
            <a:r>
              <a:rPr lang="pl-PL" sz="2400" dirty="0" smtClean="0"/>
              <a:t>g </a:t>
            </a:r>
            <a:r>
              <a:rPr lang="pl-PL" sz="2400" dirty="0"/>
              <a:t>&gt; </a:t>
            </a:r>
            <a:r>
              <a:rPr lang="pl-PL" sz="2400" dirty="0" smtClean="0"/>
              <a:t>r</a:t>
            </a:r>
            <a:endParaRPr lang="en-GB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53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4417"/>
            <a:ext cx="8229600" cy="5054997"/>
          </a:xfrm>
        </p:spPr>
        <p:txBody>
          <a:bodyPr/>
          <a:lstStyle/>
          <a:p>
            <a:pPr marL="0" indent="0" eaLnBrk="0" hangingPunct="0">
              <a:buNone/>
            </a:pPr>
            <a:r>
              <a:rPr lang="en-US" dirty="0" smtClean="0"/>
              <a:t>No contention =             </a:t>
            </a:r>
            <a:r>
              <a:rPr lang="en-US" i="1" dirty="0" err="1" smtClean="0"/>
              <a:t>τ</a:t>
            </a:r>
            <a:r>
              <a:rPr lang="en-US" i="1" baseline="-25000" dirty="0" err="1" smtClean="0"/>
              <a:t>A</a:t>
            </a:r>
            <a:r>
              <a:rPr lang="en-US" i="1" baseline="-25000" dirty="0" smtClean="0"/>
              <a:t> </a:t>
            </a:r>
            <a:r>
              <a:rPr lang="en-US" i="1" dirty="0" err="1"/>
              <a:t>η</a:t>
            </a:r>
            <a:r>
              <a:rPr lang="en-US" i="1" baseline="-25000" dirty="0" err="1"/>
              <a:t>A</a:t>
            </a:r>
            <a:endParaRPr lang="en-GB" dirty="0"/>
          </a:p>
          <a:p>
            <a:pPr marL="0" indent="0" eaLnBrk="0" hangingPunct="0">
              <a:buNone/>
            </a:pPr>
            <a:r>
              <a:rPr lang="en-US" dirty="0" smtClean="0"/>
              <a:t>                                 (</a:t>
            </a:r>
            <a:r>
              <a:rPr lang="en-US" i="1" dirty="0" err="1"/>
              <a:t>τ</a:t>
            </a:r>
            <a:r>
              <a:rPr lang="en-US" i="1" baseline="-25000" dirty="0" err="1"/>
              <a:t>A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i="1" dirty="0" err="1"/>
              <a:t>τ</a:t>
            </a:r>
            <a:r>
              <a:rPr lang="en-US" i="1" baseline="-25000" dirty="0" err="1"/>
              <a:t>B</a:t>
            </a:r>
            <a:r>
              <a:rPr lang="en-US" i="1" dirty="0"/>
              <a:t> </a:t>
            </a:r>
            <a:r>
              <a:rPr lang="en-US" dirty="0"/>
              <a:t>)(</a:t>
            </a:r>
            <a:r>
              <a:rPr lang="en-US" i="1" dirty="0" err="1"/>
              <a:t>η</a:t>
            </a:r>
            <a:r>
              <a:rPr lang="en-US" i="1" baseline="-25000" dirty="0" err="1"/>
              <a:t>A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i="1" dirty="0" err="1"/>
              <a:t>τ</a:t>
            </a:r>
            <a:r>
              <a:rPr lang="en-US" i="1" baseline="-25000" dirty="0" err="1"/>
              <a:t>B</a:t>
            </a:r>
            <a:r>
              <a:rPr lang="en-US" i="1" dirty="0"/>
              <a:t> </a:t>
            </a:r>
            <a:r>
              <a:rPr lang="en-US" dirty="0" smtClean="0"/>
              <a:t>)</a:t>
            </a:r>
          </a:p>
          <a:p>
            <a:pPr marL="0" indent="0" eaLnBrk="0" hangingPunct="0"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 smtClean="0"/>
              <a:t>Partial Contention =           </a:t>
            </a:r>
            <a:r>
              <a:rPr lang="en-US" i="1" dirty="0" err="1" smtClean="0"/>
              <a:t>τ</a:t>
            </a:r>
            <a:r>
              <a:rPr lang="en-US" i="1" baseline="-25000" dirty="0" err="1" smtClean="0"/>
              <a:t>A</a:t>
            </a:r>
            <a:r>
              <a:rPr lang="en-US" i="1" baseline="-25000" dirty="0" smtClean="0"/>
              <a:t> </a:t>
            </a:r>
            <a:r>
              <a:rPr lang="en-US" i="1" dirty="0" err="1" smtClean="0"/>
              <a:t>τ</a:t>
            </a:r>
            <a:r>
              <a:rPr lang="en-US" i="1" baseline="-25000" dirty="0" err="1" smtClean="0"/>
              <a:t>B</a:t>
            </a:r>
            <a:r>
              <a:rPr lang="en-US" i="1" dirty="0" smtClean="0"/>
              <a:t> </a:t>
            </a:r>
            <a:r>
              <a:rPr lang="en-US" i="1" dirty="0" err="1"/>
              <a:t>η</a:t>
            </a:r>
            <a:r>
              <a:rPr lang="en-US" i="1" baseline="-25000" dirty="0" err="1"/>
              <a:t>A</a:t>
            </a:r>
            <a:endParaRPr lang="en-GB" dirty="0"/>
          </a:p>
          <a:p>
            <a:pPr marL="0" indent="0">
              <a:buNone/>
            </a:pPr>
            <a:r>
              <a:rPr lang="en-US" dirty="0" smtClean="0"/>
              <a:t>						(</a:t>
            </a:r>
            <a:r>
              <a:rPr lang="en-US" i="1" dirty="0" err="1"/>
              <a:t>τ</a:t>
            </a:r>
            <a:r>
              <a:rPr lang="en-US" i="1" baseline="-25000" dirty="0" err="1"/>
              <a:t>A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i="1" dirty="0" err="1"/>
              <a:t>τ</a:t>
            </a:r>
            <a:r>
              <a:rPr lang="en-US" i="1" baseline="-25000" dirty="0" err="1"/>
              <a:t>B</a:t>
            </a:r>
            <a:r>
              <a:rPr lang="en-US" i="1" dirty="0"/>
              <a:t> </a:t>
            </a:r>
            <a:r>
              <a:rPr lang="en-US" dirty="0"/>
              <a:t>)(</a:t>
            </a:r>
            <a:r>
              <a:rPr lang="en-US" i="1" dirty="0" err="1"/>
              <a:t>η</a:t>
            </a:r>
            <a:r>
              <a:rPr lang="en-US" i="1" baseline="-25000" dirty="0" err="1"/>
              <a:t>A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i="1" dirty="0" err="1"/>
              <a:t>τ</a:t>
            </a:r>
            <a:r>
              <a:rPr lang="en-US" i="1" baseline="-25000" dirty="0" err="1"/>
              <a:t>B</a:t>
            </a:r>
            <a:r>
              <a:rPr lang="en-US" i="1" dirty="0"/>
              <a:t> </a:t>
            </a:r>
            <a:r>
              <a:rPr lang="en-US" dirty="0" smtClean="0"/>
              <a:t>)</a:t>
            </a:r>
            <a:r>
              <a:rPr lang="en-US" dirty="0"/>
              <a:t> (</a:t>
            </a:r>
            <a:r>
              <a:rPr lang="en-US" i="1" dirty="0" err="1"/>
              <a:t>η</a:t>
            </a:r>
            <a:r>
              <a:rPr lang="en-US" i="1" baseline="-25000" dirty="0" err="1"/>
              <a:t>A</a:t>
            </a:r>
            <a:r>
              <a:rPr lang="en-US" i="1" dirty="0"/>
              <a:t> </a:t>
            </a:r>
            <a:r>
              <a:rPr lang="en-US" dirty="0" smtClean="0"/>
              <a:t>+ </a:t>
            </a:r>
            <a:r>
              <a:rPr lang="en-US" i="1" dirty="0" err="1" smtClean="0"/>
              <a:t>η</a:t>
            </a:r>
            <a:r>
              <a:rPr lang="en-US" i="1" baseline="-25000" dirty="0" err="1" smtClean="0"/>
              <a:t>B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Full Contention =              </a:t>
            </a:r>
            <a:r>
              <a:rPr lang="en-US" i="1" dirty="0" err="1"/>
              <a:t>τ</a:t>
            </a:r>
            <a:r>
              <a:rPr lang="en-US" i="1" baseline="-25000" dirty="0" err="1"/>
              <a:t>A</a:t>
            </a:r>
            <a:r>
              <a:rPr lang="en-US" i="1" baseline="-25000" dirty="0"/>
              <a:t> </a:t>
            </a:r>
            <a:r>
              <a:rPr lang="en-US" i="1" dirty="0" err="1"/>
              <a:t>τ</a:t>
            </a:r>
            <a:r>
              <a:rPr lang="en-US" i="1" baseline="-25000" dirty="0" err="1"/>
              <a:t>B</a:t>
            </a:r>
            <a:r>
              <a:rPr lang="en-US" i="1" dirty="0"/>
              <a:t> </a:t>
            </a:r>
            <a:r>
              <a:rPr lang="en-US" i="1" dirty="0" err="1" smtClean="0"/>
              <a:t>η</a:t>
            </a:r>
            <a:r>
              <a:rPr lang="en-US" i="1" baseline="-25000" dirty="0" err="1" smtClean="0"/>
              <a:t>B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		  </a:t>
            </a:r>
            <a:r>
              <a:rPr lang="en-US" dirty="0"/>
              <a:t>(</a:t>
            </a:r>
            <a:r>
              <a:rPr lang="en-US" i="1" dirty="0" err="1"/>
              <a:t>τ</a:t>
            </a:r>
            <a:r>
              <a:rPr lang="en-US" i="1" baseline="-25000" dirty="0" err="1"/>
              <a:t>A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i="1" dirty="0" err="1"/>
              <a:t>τ</a:t>
            </a:r>
            <a:r>
              <a:rPr lang="en-US" i="1" baseline="-25000" dirty="0" err="1"/>
              <a:t>B</a:t>
            </a:r>
            <a:r>
              <a:rPr lang="en-US" i="1" dirty="0"/>
              <a:t> </a:t>
            </a:r>
            <a:r>
              <a:rPr lang="en-US" dirty="0"/>
              <a:t>)(</a:t>
            </a:r>
            <a:r>
              <a:rPr lang="en-US" i="1" dirty="0" err="1"/>
              <a:t>η</a:t>
            </a:r>
            <a:r>
              <a:rPr lang="en-US" i="1" baseline="-25000" dirty="0" err="1"/>
              <a:t>A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i="1" dirty="0" err="1"/>
              <a:t>τ</a:t>
            </a:r>
            <a:r>
              <a:rPr lang="en-US" i="1" baseline="-25000" dirty="0" err="1"/>
              <a:t>B</a:t>
            </a:r>
            <a:r>
              <a:rPr lang="en-US" i="1" dirty="0"/>
              <a:t> </a:t>
            </a:r>
            <a:r>
              <a:rPr lang="en-US" dirty="0"/>
              <a:t>) (</a:t>
            </a:r>
            <a:r>
              <a:rPr lang="en-US" i="1" dirty="0" err="1"/>
              <a:t>η</a:t>
            </a:r>
            <a:r>
              <a:rPr lang="en-US" i="1" baseline="-25000" dirty="0" err="1"/>
              <a:t>A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i="1" dirty="0" err="1"/>
              <a:t>η</a:t>
            </a:r>
            <a:r>
              <a:rPr lang="en-US" i="1" baseline="-25000" dirty="0" err="1"/>
              <a:t>B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613751" y="1904894"/>
            <a:ext cx="2600691" cy="1511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024060" y="3659825"/>
            <a:ext cx="5110660" cy="1511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312543" y="5414756"/>
            <a:ext cx="5110660" cy="1511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45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are demanding more of common networks by running applications that need Quality of Service support</a:t>
            </a:r>
          </a:p>
          <a:p>
            <a:r>
              <a:rPr lang="en-US" dirty="0" smtClean="0"/>
              <a:t>New networks being deployed: 5G, 802.11p, tactile </a:t>
            </a:r>
            <a:r>
              <a:rPr lang="en-US" dirty="0" smtClean="0"/>
              <a:t>networks</a:t>
            </a:r>
            <a:endParaRPr lang="en-US" dirty="0" smtClean="0"/>
          </a:p>
          <a:p>
            <a:r>
              <a:rPr lang="en-US" dirty="0" smtClean="0"/>
              <a:t>Leading to heterogeneous networking </a:t>
            </a:r>
          </a:p>
          <a:p>
            <a:pPr lvl="1"/>
            <a:r>
              <a:rPr lang="en-US" dirty="0" smtClean="0"/>
              <a:t>Devices will have several network interfaces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03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Results verified using an independent </a:t>
            </a:r>
            <a:r>
              <a:rPr lang="en-US" sz="3200" dirty="0" smtClean="0"/>
              <a:t>Discrete </a:t>
            </a:r>
            <a:r>
              <a:rPr lang="en-US" sz="3200" dirty="0" smtClean="0"/>
              <a:t>Event </a:t>
            </a:r>
            <a:r>
              <a:rPr lang="en-US" sz="3200" dirty="0" smtClean="0"/>
              <a:t>Simulation; Node A – (50,10)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9121"/>
            <a:ext cx="8229600" cy="386076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 </a:t>
            </a:r>
            <a:r>
              <a:rPr lang="en-US" dirty="0" smtClean="0"/>
              <a:t>contention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69" y="2384015"/>
            <a:ext cx="6643077" cy="357022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49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13022" y="163969"/>
            <a:ext cx="8841783" cy="651828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Partial Contention: 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178" y="849920"/>
            <a:ext cx="5891323" cy="24294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095" y="3279403"/>
            <a:ext cx="284845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Full Contention: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418" y="3788588"/>
            <a:ext cx="5861083" cy="259129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Also analyzed 3-node scenario:</a:t>
            </a:r>
          </a:p>
          <a:p>
            <a:r>
              <a:rPr lang="en-US" dirty="0" smtClean="0"/>
              <a:t>General observations </a:t>
            </a:r>
          </a:p>
          <a:p>
            <a:pPr lvl="1"/>
            <a:r>
              <a:rPr lang="en-US" dirty="0" smtClean="0"/>
              <a:t>For N nodes:</a:t>
            </a:r>
          </a:p>
          <a:p>
            <a:pPr lvl="1"/>
            <a:r>
              <a:rPr lang="en-US" dirty="0" smtClean="0"/>
              <a:t> possible outcomes: is</a:t>
            </a:r>
          </a:p>
          <a:p>
            <a:pPr lvl="2"/>
            <a:r>
              <a:rPr lang="en-US" dirty="0" smtClean="0"/>
              <a:t>3</a:t>
            </a:r>
            <a:r>
              <a:rPr lang="en-US" i="1" dirty="0"/>
              <a:t> </a:t>
            </a:r>
            <a:r>
              <a:rPr lang="en-US" i="1" baseline="30000" dirty="0" smtClean="0"/>
              <a:t>N-1 </a:t>
            </a:r>
            <a:r>
              <a:rPr lang="en-US" i="1" dirty="0" smtClean="0"/>
              <a:t>N</a:t>
            </a:r>
            <a:endParaRPr lang="en-US" i="1" dirty="0" smtClean="0"/>
          </a:p>
          <a:p>
            <a:pPr lvl="1"/>
            <a:r>
              <a:rPr lang="en-US" dirty="0" smtClean="0"/>
              <a:t>General Formula for No </a:t>
            </a:r>
            <a:r>
              <a:rPr lang="en-US" dirty="0" smtClean="0"/>
              <a:t>contention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37" y="2039379"/>
            <a:ext cx="3409963" cy="228442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615" y="4673531"/>
            <a:ext cx="6760308" cy="14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33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Model: Decision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for full contention as requests arrive.  Nodes that would experience full contention  are not allowed to join the channel queue: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02" y="3218131"/>
            <a:ext cx="6622690" cy="26175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40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 Model: Decision plus Contention 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introduce a queue called a contention queue into which requests for the channel are placed before the channel queue.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52" y="3346001"/>
            <a:ext cx="7155187" cy="265025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1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effective rate into the channel queue is:</a:t>
            </a:r>
          </a:p>
          <a:p>
            <a:pPr lvl="2"/>
            <a:r>
              <a:rPr lang="en-US" dirty="0" err="1" smtClean="0"/>
              <a:t>λ</a:t>
            </a:r>
            <a:r>
              <a:rPr lang="en-US" dirty="0" smtClean="0"/>
              <a:t> </a:t>
            </a:r>
            <a:r>
              <a:rPr lang="en-US" baseline="-25000" dirty="0" err="1" smtClean="0"/>
              <a:t>ef</a:t>
            </a:r>
            <a:r>
              <a:rPr lang="en-US" baseline="-25000" dirty="0" smtClean="0"/>
              <a:t> f </a:t>
            </a:r>
            <a:r>
              <a:rPr lang="en-US" dirty="0" smtClean="0"/>
              <a:t>= </a:t>
            </a:r>
            <a:r>
              <a:rPr lang="en-US" dirty="0" err="1" smtClean="0"/>
              <a:t>λ</a:t>
            </a:r>
            <a:r>
              <a:rPr lang="en-US" dirty="0" smtClean="0"/>
              <a:t> (1 − α)  * (1 – β)</a:t>
            </a:r>
            <a:endParaRPr lang="en-GB" dirty="0" smtClean="0"/>
          </a:p>
          <a:p>
            <a:pPr marL="914400" lvl="2" indent="0">
              <a:buNone/>
            </a:pPr>
            <a:endParaRPr lang="en-GB" dirty="0"/>
          </a:p>
          <a:p>
            <a:r>
              <a:rPr lang="en-GB" dirty="0" smtClean="0"/>
              <a:t>New Queuing Model is:</a:t>
            </a:r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22" y="4052111"/>
            <a:ext cx="8216203" cy="125811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74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from Simulation and Analytical Models-MRT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79" y="1854306"/>
            <a:ext cx="7422368" cy="405870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36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from Simulation and Analytical Model- Throughput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650269"/>
            <a:ext cx="7620000" cy="417479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40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330"/>
            <a:ext cx="8229600" cy="1143000"/>
          </a:xfrm>
        </p:spPr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en-US" sz="3200" dirty="0" smtClean="0"/>
              <a:t>Calculating </a:t>
            </a:r>
            <a:r>
              <a:rPr lang="en-US" sz="3200" i="1" dirty="0" smtClean="0"/>
              <a:t>α</a:t>
            </a:r>
            <a:r>
              <a:rPr lang="en-US" sz="3200" dirty="0"/>
              <a:t> </a:t>
            </a:r>
            <a:r>
              <a:rPr lang="en-US" sz="3200" dirty="0" smtClean="0"/>
              <a:t>and </a:t>
            </a:r>
            <a:r>
              <a:rPr lang="en-US" sz="3200" i="1" dirty="0" smtClean="0"/>
              <a:t>β</a:t>
            </a: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1739"/>
            <a:ext cx="8229600" cy="5003799"/>
          </a:xfrm>
        </p:spPr>
        <p:txBody>
          <a:bodyPr>
            <a:normAutofit/>
          </a:bodyPr>
          <a:lstStyle/>
          <a:p>
            <a:r>
              <a:rPr lang="en-US" i="1" dirty="0" smtClean="0"/>
              <a:t>α </a:t>
            </a:r>
            <a:r>
              <a:rPr lang="en-US" dirty="0" smtClean="0"/>
              <a:t>is calculated using the full contention model</a:t>
            </a:r>
          </a:p>
          <a:p>
            <a:r>
              <a:rPr lang="en-GB" dirty="0" smtClean="0"/>
              <a:t>β is calculated by comparing each entry in the queue with an incoming request.</a:t>
            </a:r>
          </a:p>
          <a:p>
            <a:pPr lvl="1"/>
            <a:r>
              <a:rPr lang="en-GB" dirty="0" smtClean="0"/>
              <a:t>For the n</a:t>
            </a:r>
            <a:r>
              <a:rPr lang="en-GB" baseline="30000" dirty="0" smtClean="0"/>
              <a:t>th</a:t>
            </a:r>
            <a:r>
              <a:rPr lang="en-GB" dirty="0" smtClean="0"/>
              <a:t> entry in the queue, the P( that the incoming request or the n</a:t>
            </a:r>
            <a:r>
              <a:rPr lang="en-GB" baseline="30000" dirty="0" smtClean="0"/>
              <a:t>th </a:t>
            </a:r>
            <a:r>
              <a:rPr lang="en-GB" dirty="0" smtClean="0"/>
              <a:t>entry is ejected from the queue) is given by: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β is the sum of β(n) over all the entries in the </a:t>
            </a:r>
            <a:r>
              <a:rPr lang="en-GB" dirty="0" smtClean="0"/>
              <a:t>queue: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baseline="30000" dirty="0"/>
          </a:p>
          <a:p>
            <a:endParaRPr lang="en-US" baseline="300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66" y="4094707"/>
            <a:ext cx="6282267" cy="67226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5275385"/>
            <a:ext cx="3378200" cy="84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97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05"/>
            <a:ext cx="8229600" cy="1143000"/>
          </a:xfrm>
        </p:spPr>
        <p:txBody>
          <a:bodyPr/>
          <a:lstStyle/>
          <a:p>
            <a:r>
              <a:rPr lang="en-US" dirty="0" smtClean="0"/>
              <a:t>Graph of Results for β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197506"/>
            <a:ext cx="8313678" cy="484769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0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Algorithms for new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the old world, a device was attached to only one network, so the concern was how the network would respond when a lot of users were using this one network</a:t>
            </a:r>
          </a:p>
          <a:p>
            <a:r>
              <a:rPr lang="en-US" dirty="0" smtClean="0"/>
              <a:t>New heterogeneous networking environment : If one network is saturated, then </a:t>
            </a:r>
            <a:r>
              <a:rPr lang="en-US" dirty="0"/>
              <a:t>d</a:t>
            </a:r>
            <a:r>
              <a:rPr lang="en-US" dirty="0" smtClean="0"/>
              <a:t>evices can hand over to other networks</a:t>
            </a:r>
          </a:p>
          <a:p>
            <a:pPr lvl="1"/>
            <a:r>
              <a:rPr lang="en-US" dirty="0" smtClean="0"/>
              <a:t>Learning to manage several networks at the same time. Optimizing overall network </a:t>
            </a:r>
            <a:r>
              <a:rPr lang="en-US" dirty="0" err="1" smtClean="0"/>
              <a:t>perfrmance</a:t>
            </a:r>
            <a:endParaRPr lang="en-US" dirty="0" smtClean="0"/>
          </a:p>
          <a:p>
            <a:pPr lvl="1"/>
            <a:r>
              <a:rPr lang="en-US" dirty="0" smtClean="0"/>
              <a:t>Need to understand how different networks are performing in response to user demand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9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 of results using the MDX VANET </a:t>
            </a:r>
            <a:r>
              <a:rPr lang="en-US" dirty="0" err="1" smtClean="0"/>
              <a:t>Testbed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88" y="1312333"/>
            <a:ext cx="4501197" cy="50884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880" y="1854201"/>
            <a:ext cx="3851920" cy="20574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66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α for varying speeds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01" y="1311111"/>
            <a:ext cx="6409132" cy="425995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72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β for varying speeds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52" y="1787459"/>
            <a:ext cx="6514515" cy="390214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5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Work: Operational Space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14279"/>
            <a:ext cx="8229600" cy="428322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36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609"/>
            <a:ext cx="8229600" cy="10977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QUESTIONS?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86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Deeper understanding of user contention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Contention is the competition for network resources based on user demand</a:t>
            </a:r>
          </a:p>
          <a:p>
            <a:r>
              <a:rPr lang="en-US" dirty="0" smtClean="0"/>
              <a:t>It can be used to indicate how well a network can perform as user demand increases</a:t>
            </a:r>
          </a:p>
          <a:p>
            <a:r>
              <a:rPr lang="en-US" dirty="0" smtClean="0"/>
              <a:t>Find the parameters for optimal performance</a:t>
            </a:r>
          </a:p>
          <a:p>
            <a:pPr lvl="1"/>
            <a:r>
              <a:rPr lang="en-US" dirty="0" smtClean="0"/>
              <a:t>Contention-based networks</a:t>
            </a:r>
          </a:p>
          <a:p>
            <a:pPr lvl="2"/>
            <a:r>
              <a:rPr lang="en-US" dirty="0" smtClean="0"/>
              <a:t>Pure ALOHA, Slotted ALOHA, etc.</a:t>
            </a:r>
          </a:p>
          <a:p>
            <a:pPr lvl="1"/>
            <a:r>
              <a:rPr lang="en-US" dirty="0" smtClean="0"/>
              <a:t>Server-based systems </a:t>
            </a:r>
          </a:p>
          <a:p>
            <a:pPr lvl="2"/>
            <a:r>
              <a:rPr lang="en-US" dirty="0" err="1" smtClean="0"/>
              <a:t>Queueing</a:t>
            </a:r>
            <a:r>
              <a:rPr lang="en-US" dirty="0" smtClean="0"/>
              <a:t> Theory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92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Contention-based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directly contend to use the network. So we either have a successful transmission or a collision</a:t>
            </a:r>
          </a:p>
          <a:p>
            <a:r>
              <a:rPr lang="en-US" dirty="0" smtClean="0"/>
              <a:t>We need to find P </a:t>
            </a:r>
            <a:r>
              <a:rPr lang="en-US" baseline="-25000" dirty="0" smtClean="0"/>
              <a:t>success</a:t>
            </a:r>
            <a:r>
              <a:rPr lang="en-US" dirty="0" smtClean="0"/>
              <a:t>: the probability of a successful transmission</a:t>
            </a:r>
          </a:p>
          <a:p>
            <a:r>
              <a:rPr lang="en-US" sz="3600" dirty="0" smtClean="0"/>
              <a:t>The throughput, </a:t>
            </a:r>
            <a:r>
              <a:rPr lang="en-US" sz="3600" dirty="0" err="1" smtClean="0"/>
              <a:t>Th</a:t>
            </a:r>
            <a:r>
              <a:rPr lang="en-US" sz="3600" dirty="0" smtClean="0"/>
              <a:t> = </a:t>
            </a:r>
            <a:r>
              <a:rPr lang="en-US" sz="3600" dirty="0" err="1" smtClean="0"/>
              <a:t>λP</a:t>
            </a:r>
            <a:r>
              <a:rPr lang="en-US" sz="3600" dirty="0" smtClean="0"/>
              <a:t> </a:t>
            </a:r>
            <a:r>
              <a:rPr lang="en-US" sz="3600" baseline="-25000" dirty="0" smtClean="0"/>
              <a:t>success</a:t>
            </a:r>
          </a:p>
          <a:p>
            <a:r>
              <a:rPr lang="en-US" dirty="0" smtClean="0"/>
              <a:t>We need to understand how user demand affects the throughput, </a:t>
            </a:r>
            <a:r>
              <a:rPr lang="en-US" dirty="0" err="1" smtClean="0"/>
              <a:t>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16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N nodes in the network.</a:t>
            </a:r>
          </a:p>
          <a:p>
            <a:r>
              <a:rPr lang="en-US" dirty="0" smtClean="0"/>
              <a:t>Each node acts completely independently of other nodes.</a:t>
            </a:r>
          </a:p>
          <a:p>
            <a:r>
              <a:rPr lang="en-US" dirty="0" smtClean="0"/>
              <a:t>Packets to be transmitted are generated at average rate, </a:t>
            </a:r>
            <a:r>
              <a:rPr lang="en-US" dirty="0" err="1" smtClean="0"/>
              <a:t>λ</a:t>
            </a:r>
            <a:endParaRPr lang="en-US" dirty="0" smtClean="0"/>
          </a:p>
          <a:p>
            <a:r>
              <a:rPr lang="en-US" dirty="0" smtClean="0"/>
              <a:t>Packet arrival is a Poisson Process, i.e., the inter-arrival time is exponentially distributed</a:t>
            </a:r>
          </a:p>
          <a:p>
            <a:r>
              <a:rPr lang="en-US" dirty="0" smtClean="0"/>
              <a:t>Each packet is transmitted in time T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91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ALOHA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node transmits when a packet is generated. </a:t>
            </a:r>
          </a:p>
          <a:p>
            <a:r>
              <a:rPr lang="en-US" dirty="0" smtClean="0"/>
              <a:t>If the node receives an ACK, then the packet was received OK </a:t>
            </a:r>
          </a:p>
          <a:p>
            <a:r>
              <a:rPr lang="en-US" dirty="0" smtClean="0"/>
              <a:t>If no ACK, then a collision has occurred and the packet is retransmitted after a random back-off period</a:t>
            </a:r>
          </a:p>
          <a:p>
            <a:r>
              <a:rPr lang="en-US" dirty="0" smtClean="0"/>
              <a:t>This analysis does not consider back-off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51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4609"/>
            <a:ext cx="8229600" cy="942898"/>
          </a:xfrm>
        </p:spPr>
        <p:txBody>
          <a:bodyPr/>
          <a:lstStyle/>
          <a:p>
            <a:r>
              <a:rPr lang="en-US" dirty="0" smtClean="0"/>
              <a:t>Pure ALOHA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041121" y="1417638"/>
            <a:ext cx="486526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191951" y="678289"/>
            <a:ext cx="0" cy="7393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41121" y="1441713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553560" y="144839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046981" y="144839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2T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523663" y="1465788"/>
            <a:ext cx="535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t-&gt;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3688044" y="1123246"/>
            <a:ext cx="1670057" cy="3251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-47474" y="1999780"/>
            <a:ext cx="1018891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Successful transmission of a packet by a node at time T is given by:</a:t>
            </a:r>
          </a:p>
          <a:p>
            <a:endParaRPr lang="en-US" sz="2400" dirty="0"/>
          </a:p>
          <a:p>
            <a:r>
              <a:rPr lang="en-US" sz="2400" dirty="0" smtClean="0"/>
              <a:t>P(node transmits at time T) &amp;&amp;</a:t>
            </a:r>
          </a:p>
          <a:p>
            <a:endParaRPr lang="en-US" sz="2400" dirty="0"/>
          </a:p>
          <a:p>
            <a:r>
              <a:rPr lang="en-US" sz="2400" dirty="0" smtClean="0"/>
              <a:t>P (no other node transmits between 0 and 2T)</a:t>
            </a:r>
          </a:p>
          <a:p>
            <a:endParaRPr lang="en-US" sz="2400" dirty="0"/>
          </a:p>
          <a:p>
            <a:r>
              <a:rPr lang="en-US" sz="2400" dirty="0" smtClean="0"/>
              <a:t>P(Success) = </a:t>
            </a:r>
            <a:r>
              <a:rPr lang="en-US" sz="2400" dirty="0" err="1" smtClean="0"/>
              <a:t>λe</a:t>
            </a:r>
            <a:r>
              <a:rPr lang="en-US" sz="2400" baseline="30000" dirty="0" err="1" smtClean="0"/>
              <a:t>-λT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e</a:t>
            </a:r>
            <a:r>
              <a:rPr lang="en-US" sz="2400" baseline="30000" dirty="0" smtClean="0"/>
              <a:t>-λ2(N-1)T </a:t>
            </a:r>
            <a:r>
              <a:rPr lang="en-US" sz="2400" dirty="0" smtClean="0"/>
              <a:t> = </a:t>
            </a:r>
            <a:r>
              <a:rPr lang="en-US" sz="2400" dirty="0" err="1" smtClean="0"/>
              <a:t>λe</a:t>
            </a:r>
            <a:r>
              <a:rPr lang="en-US" sz="2400" baseline="30000" dirty="0" err="1" smtClean="0"/>
              <a:t>-λ</a:t>
            </a:r>
            <a:r>
              <a:rPr lang="en-US" sz="2400" baseline="30000" dirty="0" smtClean="0"/>
              <a:t>(2N-1)T </a:t>
            </a:r>
            <a:r>
              <a:rPr lang="en-US" sz="2400" dirty="0" smtClean="0"/>
              <a:t> P(Success) </a:t>
            </a:r>
            <a:r>
              <a:rPr lang="en-US" sz="2400" baseline="-25000" dirty="0" smtClean="0"/>
              <a:t>max   </a:t>
            </a:r>
            <a:r>
              <a:rPr lang="en-US" sz="2400" dirty="0" smtClean="0"/>
              <a:t>= </a:t>
            </a:r>
            <a:r>
              <a:rPr lang="en-US" sz="2400" dirty="0" err="1" smtClean="0"/>
              <a:t>dP</a:t>
            </a:r>
            <a:r>
              <a:rPr lang="en-US" sz="2400" dirty="0" smtClean="0"/>
              <a:t>(Success)/</a:t>
            </a:r>
            <a:r>
              <a:rPr lang="en-US" sz="2400" dirty="0" err="1" smtClean="0"/>
              <a:t>dλ</a:t>
            </a:r>
            <a:r>
              <a:rPr lang="en-US" sz="2400" dirty="0" smtClean="0"/>
              <a:t> = 0 </a:t>
            </a:r>
          </a:p>
          <a:p>
            <a:endParaRPr lang="en-US" sz="2400" dirty="0"/>
          </a:p>
          <a:p>
            <a:r>
              <a:rPr lang="en-US" sz="2400" dirty="0" smtClean="0"/>
              <a:t>Solution: </a:t>
            </a:r>
            <a:r>
              <a:rPr lang="en-US" sz="2400" dirty="0" err="1" smtClean="0"/>
              <a:t>λ</a:t>
            </a:r>
            <a:r>
              <a:rPr lang="en-US" sz="2400" dirty="0" smtClean="0"/>
              <a:t> = 1/(2N-1)T   P(Success) </a:t>
            </a:r>
            <a:r>
              <a:rPr lang="en-US" sz="2400" baseline="-25000" dirty="0" smtClean="0"/>
              <a:t>max  </a:t>
            </a:r>
            <a:r>
              <a:rPr lang="en-US" sz="2400" dirty="0"/>
              <a:t> </a:t>
            </a:r>
            <a:r>
              <a:rPr lang="en-US" sz="2400" dirty="0" smtClean="0"/>
              <a:t>for N nodes = N/(2N-1) T e </a:t>
            </a:r>
            <a:r>
              <a:rPr lang="en-US" sz="2400" baseline="30000" dirty="0" smtClean="0"/>
              <a:t>-1</a:t>
            </a:r>
          </a:p>
          <a:p>
            <a:endParaRPr lang="en-US" sz="2400" dirty="0" smtClean="0"/>
          </a:p>
          <a:p>
            <a:r>
              <a:rPr lang="en-US" sz="2400" dirty="0" smtClean="0"/>
              <a:t>As N </a:t>
            </a:r>
            <a:r>
              <a:rPr lang="en-US" sz="2400" dirty="0" smtClean="0"/>
              <a:t>-&gt; ∞,</a:t>
            </a:r>
            <a:r>
              <a:rPr lang="en-US" sz="2400" dirty="0" smtClean="0"/>
              <a:t> </a:t>
            </a:r>
            <a:r>
              <a:rPr lang="en-US" sz="2400" dirty="0" smtClean="0"/>
              <a:t>P(Success)</a:t>
            </a:r>
            <a:r>
              <a:rPr lang="en-US" sz="2400" baseline="-25000" dirty="0" smtClean="0"/>
              <a:t> max  </a:t>
            </a:r>
            <a:r>
              <a:rPr lang="en-US" sz="2400" dirty="0" smtClean="0"/>
              <a:t>  ~ ½ e</a:t>
            </a:r>
            <a:r>
              <a:rPr lang="en-US" sz="2400" baseline="30000" dirty="0" smtClean="0"/>
              <a:t>-1</a:t>
            </a:r>
          </a:p>
          <a:p>
            <a:endParaRPr lang="en-US" sz="2400" dirty="0" smtClean="0"/>
          </a:p>
          <a:p>
            <a:endParaRPr lang="en-US" dirty="0" smtClean="0"/>
          </a:p>
          <a:p>
            <a:endParaRPr lang="en-US" baseline="-25000" dirty="0"/>
          </a:p>
          <a:p>
            <a:endParaRPr lang="en-US" baseline="-25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20th September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59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3217</TotalTime>
  <Words>2078</Words>
  <Application>Microsoft Macintosh PowerPoint</Application>
  <PresentationFormat>On-screen Show (4:3)</PresentationFormat>
  <Paragraphs>330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Understanding User Contention and Its Effects on Resource Allocation in Heterogeneous Networks  </vt:lpstr>
      <vt:lpstr>Outline of this talk</vt:lpstr>
      <vt:lpstr>Motivation</vt:lpstr>
      <vt:lpstr>New Algorithms for new scenario</vt:lpstr>
      <vt:lpstr>Deeper understanding of user contention</vt:lpstr>
      <vt:lpstr>Contention-based Networks</vt:lpstr>
      <vt:lpstr>Analysis Parameters</vt:lpstr>
      <vt:lpstr>Pure ALOHA Protocol</vt:lpstr>
      <vt:lpstr>Pure ALOHA</vt:lpstr>
      <vt:lpstr>Pure ALOHA </vt:lpstr>
      <vt:lpstr>Slotted ALOHA Protocol</vt:lpstr>
      <vt:lpstr>Slotted ALOHA</vt:lpstr>
      <vt:lpstr>Slotted ALOHA </vt:lpstr>
      <vt:lpstr>P success for Pure and Slotted ALOHA</vt:lpstr>
      <vt:lpstr>Benefits of this Approach</vt:lpstr>
      <vt:lpstr>Mobile Networks</vt:lpstr>
      <vt:lpstr>Mobile Networks</vt:lpstr>
      <vt:lpstr>Mobile Networks – Classical Model</vt:lpstr>
      <vt:lpstr>Mobile Network Analysis</vt:lpstr>
      <vt:lpstr>Building Future Networks (Y-Comm)</vt:lpstr>
      <vt:lpstr>Y-Comm</vt:lpstr>
      <vt:lpstr>TBVH and NDT</vt:lpstr>
      <vt:lpstr>Requests for Resources</vt:lpstr>
      <vt:lpstr>Contention Analysis</vt:lpstr>
      <vt:lpstr>There are 3 outcomes</vt:lpstr>
      <vt:lpstr>Contention Analysis for 2 Nodes</vt:lpstr>
      <vt:lpstr>Request Summary</vt:lpstr>
      <vt:lpstr>Analysis of Contention</vt:lpstr>
      <vt:lpstr>Results</vt:lpstr>
      <vt:lpstr>Results verified using an independent Discrete Event Simulation; Node A – (50,10) </vt:lpstr>
      <vt:lpstr>PowerPoint Presentation</vt:lpstr>
      <vt:lpstr>Further work</vt:lpstr>
      <vt:lpstr>First Model: Decision Model</vt:lpstr>
      <vt:lpstr>Second Model: Decision plus Contention queue</vt:lpstr>
      <vt:lpstr>Second Model</vt:lpstr>
      <vt:lpstr>Results from Simulation and Analytical Models-MRT</vt:lpstr>
      <vt:lpstr>Results from Simulation and Analytical Model- Throughput</vt:lpstr>
      <vt:lpstr>Calculating α and β   </vt:lpstr>
      <vt:lpstr>Graph of Results for β</vt:lpstr>
      <vt:lpstr>Application of results using the MDX VANET Testbed</vt:lpstr>
      <vt:lpstr>Calculating α for varying speeds</vt:lpstr>
      <vt:lpstr>Calculating β for varying speeds</vt:lpstr>
      <vt:lpstr>Future Work: Operational Space </vt:lpstr>
      <vt:lpstr>THANK YOU FOR LISTENING</vt:lpstr>
    </vt:vector>
  </TitlesOfParts>
  <Company>Middlesex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User Contention and Its Effects on Resource Allocation in Heterogeneous Networks  </dc:title>
  <dc:creator>Glenford Mapp</dc:creator>
  <cp:lastModifiedBy>Glenford Mapp</cp:lastModifiedBy>
  <cp:revision>201</cp:revision>
  <dcterms:created xsi:type="dcterms:W3CDTF">2018-09-15T18:45:18Z</dcterms:created>
  <dcterms:modified xsi:type="dcterms:W3CDTF">2018-09-18T19:09:16Z</dcterms:modified>
</cp:coreProperties>
</file>