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94" r:id="rId4"/>
    <p:sldId id="295" r:id="rId5"/>
    <p:sldId id="266" r:id="rId6"/>
    <p:sldId id="320" r:id="rId7"/>
    <p:sldId id="297" r:id="rId8"/>
    <p:sldId id="319" r:id="rId9"/>
    <p:sldId id="321" r:id="rId10"/>
    <p:sldId id="261" r:id="rId11"/>
    <p:sldId id="277" r:id="rId12"/>
    <p:sldId id="300" r:id="rId13"/>
    <p:sldId id="302" r:id="rId14"/>
    <p:sldId id="303" r:id="rId15"/>
    <p:sldId id="293" r:id="rId16"/>
    <p:sldId id="262" r:id="rId17"/>
    <p:sldId id="264" r:id="rId18"/>
    <p:sldId id="271" r:id="rId19"/>
    <p:sldId id="322" r:id="rId20"/>
    <p:sldId id="289" r:id="rId21"/>
    <p:sldId id="290" r:id="rId22"/>
    <p:sldId id="275" r:id="rId23"/>
    <p:sldId id="267" r:id="rId24"/>
    <p:sldId id="268" r:id="rId25"/>
    <p:sldId id="269" r:id="rId26"/>
    <p:sldId id="279" r:id="rId27"/>
    <p:sldId id="280" r:id="rId28"/>
    <p:sldId id="281" r:id="rId29"/>
    <p:sldId id="276" r:id="rId30"/>
    <p:sldId id="288" r:id="rId31"/>
    <p:sldId id="323" r:id="rId32"/>
    <p:sldId id="278" r:id="rId33"/>
    <p:sldId id="287" r:id="rId34"/>
    <p:sldId id="304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  <a:srgbClr val="8000FF"/>
    <a:srgbClr val="FEB63B"/>
    <a:srgbClr val="5FA137"/>
    <a:srgbClr val="9CFFFA"/>
    <a:srgbClr val="66FFFF"/>
    <a:srgbClr val="9DFF5F"/>
    <a:srgbClr val="CCFF66"/>
    <a:srgbClr val="FA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 autoAdjust="0"/>
    <p:restoredTop sz="89286" autoAdjust="0"/>
  </p:normalViewPr>
  <p:slideViewPr>
    <p:cSldViewPr snapToGrid="0" snapToObjects="1">
      <p:cViewPr varScale="1">
        <p:scale>
          <a:sx n="135" d="100"/>
          <a:sy n="135" d="100"/>
        </p:scale>
        <p:origin x="200" y="296"/>
      </p:cViewPr>
      <p:guideLst>
        <p:guide orient="horz" pos="2134"/>
        <p:guide pos="3840"/>
      </p:guideLst>
    </p:cSldViewPr>
  </p:slideViewPr>
  <p:outlineViewPr>
    <p:cViewPr>
      <p:scale>
        <a:sx n="33" d="100"/>
        <a:sy n="33" d="100"/>
      </p:scale>
      <p:origin x="0" y="23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CA34-1BE8-814E-9D28-89AF1428DB02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0E8F-ACC4-A942-9697-439BB705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2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B368-3385-7449-81FA-BB6D18A91B78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E273-E643-9A45-8096-114B61F5F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Abstract: A key risk for time-critical distributed systems is that the performance will be unacceptable and/or uneconomic to deliver. Mitigating this risk requires an approach that supports both prospective validation and post-facto verification that should: capture performance requirements and resource constraints; validate them; construct performance properties/invariants that witness those requirements; and support the reification and abstraction of such properties/invariants throughout the System Development Life-Cycle. Here, we present a novel approach to prospective performance and resource consumption validation called the ∆Q framework, based on the use of improper random variables, which addresses these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32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combined with a corresponding analysis of the resource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91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a very generic remote procedure call in which a front end (which could be a web browser, an embedded sensor, a smart meter etc.) engages with a transaction across a network with a back end that includes an interaction with a database of some sort. This is illustrated in this slide, which shows the system components in blue and the typical sequence of events as numbered circles. RPC is a common design pattern:</a:t>
            </a:r>
          </a:p>
          <a:p>
            <a:r>
              <a:rPr lang="en-US" dirty="0"/>
              <a:t>	DNS lookup</a:t>
            </a:r>
          </a:p>
          <a:p>
            <a:r>
              <a:rPr lang="en-US" dirty="0"/>
              <a:t>	Web request</a:t>
            </a:r>
          </a:p>
          <a:p>
            <a:r>
              <a:rPr lang="en-US" dirty="0"/>
              <a:t>	IoT sensor system</a:t>
            </a:r>
          </a:p>
          <a:p>
            <a:r>
              <a:rPr lang="en-US" dirty="0"/>
              <a:t>	Billing system e.g. smart 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1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measure the performance of the system on the basis of passage times between the </a:t>
            </a:r>
            <a:r>
              <a:rPr lang="en-US" dirty="0" err="1"/>
              <a:t>labelled</a:t>
            </a:r>
            <a:r>
              <a:rPr lang="en-US" dirty="0"/>
              <a:t> observation points A - F, which we characterise using improper random variables, ∆Q.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1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quality attenuation perspective, we can ‘roll up’ the last stage of the process into a ∆Q – from the viewpoint of the rest of the system, how</a:t>
            </a:r>
            <a:r>
              <a:rPr lang="en-US" baseline="0" dirty="0"/>
              <a:t> the transition from C to D occurs is irrelevant, we are just interested in how long it might take and how likely it is to fail (its ∆Q).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5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same way we can combine the network portions with the back end to give a composite ∆Q.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1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we can roll up the front end behaviour to give the ∆Q for the whole</a:t>
            </a:r>
            <a:r>
              <a:rPr lang="en-US" baseline="0" dirty="0"/>
              <a:t> system. This is the quality attenuation from the ‘user’ point of view, which is where we can start to impose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17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where we need to bring in a quantitative intent: how rapidly and reliably we want the system to perform. Here we choose some numbers for the sake of an example, which are plotted on the right as a CDF.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9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show the state diagram</a:t>
            </a:r>
            <a:r>
              <a:rPr lang="en-US" baseline="0" dirty="0"/>
              <a:t> for the front-end process. </a:t>
            </a:r>
            <a:r>
              <a:rPr lang="en-US" dirty="0"/>
              <a:t>Note that not every situation has an explicit notification of failure</a:t>
            </a:r>
            <a:r>
              <a:rPr lang="en-US" baseline="0" dirty="0"/>
              <a:t> as we do here.</a:t>
            </a:r>
            <a:endParaRPr lang="en-US" dirty="0"/>
          </a:p>
          <a:p>
            <a:r>
              <a:rPr lang="en-US" dirty="0"/>
              <a:t>We’ll get round to C and D later!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N=4 we can unroll the process like this. We have a non-preemptive first-to-finish synchronisation between receiving the response and the timeout. Which route is taken is a probabilistic choice, shown here with blue and green examples. Which</a:t>
            </a:r>
            <a:r>
              <a:rPr lang="en-US" baseline="0" dirty="0"/>
              <a:t> path is taken</a:t>
            </a:r>
            <a:r>
              <a:rPr lang="en-US" dirty="0"/>
              <a:t> depends on the ∆Q of the B – E path, represented here by the ‘wait for response’ states.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1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network characteristics are assuming communication between a UK-broadband-connected</a:t>
            </a:r>
            <a:r>
              <a:rPr lang="en-US" baseline="0" dirty="0"/>
              <a:t> front-end and a US East Coast cloud-located server.</a:t>
            </a:r>
          </a:p>
          <a:p>
            <a:r>
              <a:rPr lang="en-US" baseline="0" dirty="0"/>
              <a:t>Combining ∆Qs means convolving the corresponding probability distributions – this is mathematically quite straightforward and computationally inexpensive.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PEnDAR</a:t>
            </a:r>
            <a:r>
              <a:rPr lang="en-US" dirty="0"/>
              <a:t> - Performance </a:t>
            </a:r>
            <a:r>
              <a:rPr lang="en-US" dirty="0" err="1"/>
              <a:t>ENsurance</a:t>
            </a:r>
            <a:r>
              <a:rPr lang="en-US" dirty="0"/>
              <a:t> by Design, </a:t>
            </a:r>
            <a:r>
              <a:rPr lang="en-US" dirty="0" err="1"/>
              <a:t>Analysing</a:t>
            </a:r>
            <a:r>
              <a:rPr lang="en-US" dirty="0"/>
              <a:t> Requirements </a:t>
            </a:r>
            <a:r>
              <a:rPr lang="en-US" baseline="0" dirty="0"/>
              <a:t> </a:t>
            </a:r>
            <a:r>
              <a:rPr lang="en-US" dirty="0"/>
              <a:t>TSB REFERENCE: 132304</a:t>
            </a:r>
          </a:p>
          <a:p>
            <a:r>
              <a:rPr lang="en-US" dirty="0"/>
              <a:t>Why? Seeing cost/performance</a:t>
            </a:r>
            <a:r>
              <a:rPr lang="en-US" baseline="0" dirty="0"/>
              <a:t> hazards becoming visible late in the development process – too late to save some projects! Multi-$B problem worldwide</a:t>
            </a:r>
          </a:p>
          <a:p>
            <a:r>
              <a:rPr lang="en-US" baseline="0" dirty="0"/>
              <a:t>Pressure to re-purpose commodity infrastructure for safety/mission-critical objectives; need to be able to articulate a safety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1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curve shows the server response ∆Q, the second its convolution (twice)</a:t>
            </a:r>
            <a:r>
              <a:rPr lang="en-US" baseline="0" dirty="0"/>
              <a:t> with the network transport ∆Q. </a:t>
            </a:r>
          </a:p>
          <a:p>
            <a:r>
              <a:rPr lang="en-US" baseline="0" dirty="0"/>
              <a:t>On the right we see the result of combining this with the behaviour of the front-end, compared with the performance requirement.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0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constructed</a:t>
            </a:r>
            <a:r>
              <a:rPr lang="en-US" baseline="0" dirty="0"/>
              <a:t> a model, it is now easy to experiment with varying some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75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server performance is the same but the network has higher delays – equivalent</a:t>
            </a:r>
            <a:r>
              <a:rPr lang="en-US" baseline="0" dirty="0"/>
              <a:t> to having an alternate server on the US West Coast, with more variety of routing choices. </a:t>
            </a:r>
          </a:p>
          <a:p>
            <a:r>
              <a:rPr lang="en-US" baseline="0" dirty="0"/>
              <a:t>We can see on the right that the resulting overall ∆Q no longer meets the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0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aseline="0" dirty="0"/>
              <a:t>We now add in a probability of the server following a ‘slow path’ (which could be as a result of load exceeding an aspect of the virtualisation constraint), modeled as a uniform delay of between 15ms and 150ms. On the left we have five ∆Q curves for the server response, with the slow path probability varying from 0% (the original curve) to 25%, 50%, 75% and 100%.</a:t>
            </a:r>
          </a:p>
          <a:p>
            <a:pPr algn="just"/>
            <a:r>
              <a:rPr lang="en-US" baseline="0" dirty="0"/>
              <a:t>On the right we see the ∆Q resulting from combining this with the front-end behaviour; even a 25% chance of following the slow path breaks the performance requirement.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now going to run through some of the technical dimensions of this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captures what we have learnt about system delivery problems</a:t>
            </a:r>
            <a:r>
              <a:rPr lang="en-US" baseline="0"/>
              <a:t> over the last decade. There’s a lot here so we’re going to break it down!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1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the application the network is a necessary evil that delays and loses packets!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2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Quantitative Timeliness Agreement (QTA) is a relationship between the demand (the applied load,</a:t>
            </a:r>
            <a:r>
              <a:rPr lang="en-US" baseline="0" dirty="0"/>
              <a:t> including its pattern) and the delivered quality attenuation (as a probability distribution, ∆Q)</a:t>
            </a:r>
          </a:p>
          <a:p>
            <a:r>
              <a:rPr lang="en-US" baseline="0" dirty="0"/>
              <a:t>Opportunity cost between one system and another sharing the same resources, and successive refinements won’t be considered in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Rocket science used to be something only world superpowers could do – now you only need to be a billionaire! It’s well enough understood to be reproducible, and is just (complex) engineering.</a:t>
            </a:r>
            <a:r>
              <a:rPr lang="en-US" baseline="0" dirty="0"/>
              <a:t> </a:t>
            </a:r>
            <a:r>
              <a:rPr lang="en-US" dirty="0"/>
              <a:t>Brain surgery requires experience, skill and gut feel – not easy to teach! Outcomes are hard to quantify.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7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2004 Predictable Network Solutions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964C3-83AF-3E42-9FC2-E715261B9AB2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version 2.5</a:t>
            </a: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key challenge is to quantify timeliness rather than simply rates – this is key for any individual end user.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suppose we could agree how long</a:t>
            </a:r>
            <a:r>
              <a:rPr lang="en-US" baseline="0" dirty="0"/>
              <a:t> it’s OK to wait for the first frame of a chosen video to start.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“specification” as a CDF of the observable outcome – it represents the “worst case” observable behavior that would still fulfill the requirement</a:t>
            </a:r>
          </a:p>
          <a:p>
            <a:r>
              <a:rPr lang="en-US" dirty="0"/>
              <a:t>We are also defining that responses received after 15 seconds and loss are indistinguishable outcomes (from our point of view).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CDF whose curve is always to the left and above this one represents an outcome that is “acceptable”. If the black line crosses the blue line we have a performance hazard.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E273-E643-9A45-8096-114B61F5F1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46105"/>
            <a:ext cx="9144000" cy="1098458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3" y="394617"/>
            <a:ext cx="2839118" cy="118799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www.pnsol.com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6" y="0"/>
            <a:ext cx="10703859" cy="1488141"/>
          </a:xfr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lIns="360000" anchor="ctr"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703859" y="0"/>
            <a:ext cx="1488141" cy="1488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F59061-1D4E-1B4C-BF6E-562CE39DE29B}" type="slidenum">
              <a:rPr lang="en-GB" sz="4000" smtClean="0"/>
              <a:t>‹#›</a:t>
            </a:fld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7F7F7F"/>
                </a:solidFill>
              </a:rPr>
              <a:t>www.pnsol.com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6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28429"/>
            <a:ext cx="10363200" cy="1362075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87981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7F7F7F"/>
                </a:solidFill>
              </a:rPr>
              <a:t>www.pnsol.com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0"/>
            <a:ext cx="838200" cy="51098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A802C4ED-A5DD-6A43-B867-8C70FB9386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06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52" y="-8848"/>
            <a:ext cx="10735299" cy="1488141"/>
          </a:xfr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lIns="360000" anchor="ctr"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7F7F7F"/>
                </a:solidFill>
              </a:rPr>
              <a:t>www.pnsol.com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717659" y="-8848"/>
            <a:ext cx="1488141" cy="1488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F59061-1D4E-1B4C-BF6E-562CE39DE29B}" type="slidenum">
              <a:rPr lang="en-GB" sz="4000" smtClean="0"/>
              <a:t>‹#›</a:t>
            </a:fld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95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606302" y="6403211"/>
            <a:ext cx="2979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© Predictable Network Solutions Ltd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7F7F7F"/>
                </a:solidFill>
              </a:rPr>
              <a:t>www.pnsol.com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69984" y="1"/>
            <a:ext cx="1122016" cy="600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F59061-1D4E-1B4C-BF6E-562CE39DE29B}" type="slidenum">
              <a:rPr lang="en-GB" sz="4000" smtClean="0"/>
              <a:t>‹#›</a:t>
            </a:fld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4921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7F7F7F"/>
                </a:solidFill>
              </a:rPr>
              <a:t>www.pnsol.com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326" y="0"/>
            <a:ext cx="10703859" cy="1488141"/>
          </a:xfr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lIns="360000" anchor="ctr"/>
          <a:lstStyle/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703859" y="0"/>
            <a:ext cx="1488141" cy="1488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F59061-1D4E-1B4C-BF6E-562CE39DE29B}" type="slidenum">
              <a:rPr lang="en-GB" sz="4000" smtClean="0"/>
              <a:t>‹#›</a:t>
            </a:fld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674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noProof="0">
                <a:solidFill>
                  <a:srgbClr val="7F7F7F"/>
                </a:solidFill>
              </a:rPr>
              <a:t>www.pnsol.com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146" y="0"/>
            <a:ext cx="10703859" cy="1488141"/>
          </a:xfr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lIns="360000" anchor="ctr"/>
          <a:lstStyle/>
          <a:p>
            <a:endParaRPr lang="en-GB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703859" y="0"/>
            <a:ext cx="1488141" cy="1488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F59061-1D4E-1B4C-BF6E-562CE39DE29B}" type="slidenum">
              <a:rPr lang="en-GB" sz="4000" noProof="0" smtClean="0"/>
              <a:t>‹#›</a:t>
            </a:fld>
            <a:endParaRPr lang="en-GB" sz="4000" noProof="0"/>
          </a:p>
        </p:txBody>
      </p:sp>
    </p:spTree>
    <p:extLst>
      <p:ext uri="{BB962C8B-B14F-4D97-AF65-F5344CB8AC3E}">
        <p14:creationId xmlns:p14="http://schemas.microsoft.com/office/powerpoint/2010/main" val="316233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" y="6291282"/>
            <a:ext cx="1023980" cy="4301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05044" y="6394176"/>
            <a:ext cx="127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7F7F7F"/>
                </a:solidFill>
              </a:rPr>
              <a:t>www.pnsol.com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1440" y="-8848"/>
            <a:ext cx="10703859" cy="1488141"/>
          </a:xfrm>
          <a:prstGeom prst="rect">
            <a:avLst/>
          </a:prstGeo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lIns="36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0735299" y="-8848"/>
            <a:ext cx="1488141" cy="1488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F59061-1D4E-1B4C-BF6E-562CE39DE29B}" type="slidenum">
              <a:rPr lang="en-GB" sz="4000" smtClean="0"/>
              <a:t>‹#›</a:t>
            </a:fld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7059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8141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1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302" y="6403211"/>
            <a:ext cx="2979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© Predictable Network Solutions Ltd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90" r:id="rId3"/>
    <p:sldLayoutId id="2147483886" r:id="rId4"/>
    <p:sldLayoutId id="2147483887" r:id="rId5"/>
    <p:sldLayoutId id="2147483888" r:id="rId6"/>
    <p:sldLayoutId id="2147483889" r:id="rId7"/>
    <p:sldLayoutId id="21474838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GB" b="0" dirty="0"/>
              <a:t>A novel approach to verification of distributed system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for Mathematics of Networks Workshop, April 2019</a:t>
            </a:r>
          </a:p>
          <a:p>
            <a:r>
              <a:rPr lang="en-US" dirty="0" err="1"/>
              <a:t>Peter.Thompson@pnsol.com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3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000" b="1" kern="1200" cap="none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Outline of a coherent methodology</a:t>
            </a:r>
            <a:endParaRPr lang="en-US" sz="40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Performance/resource analysis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09005" y="2126543"/>
            <a:ext cx="4111645" cy="1903923"/>
            <a:chOff x="7309005" y="2126543"/>
            <a:chExt cx="4111645" cy="1903923"/>
          </a:xfrm>
        </p:grpSpPr>
        <p:sp>
          <p:nvSpPr>
            <p:cNvPr id="4" name="Oval 3"/>
            <p:cNvSpPr/>
            <p:nvPr/>
          </p:nvSpPr>
          <p:spPr>
            <a:xfrm>
              <a:off x="10372242" y="2965063"/>
              <a:ext cx="1048408" cy="10654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Sub-system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9246096" y="2126543"/>
              <a:ext cx="1048408" cy="10654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Sub-system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7309005" y="2965063"/>
              <a:ext cx="1048408" cy="10654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Sub-system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931916" y="1934772"/>
            <a:ext cx="2702849" cy="225865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254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833208" y="2659245"/>
            <a:ext cx="3063238" cy="838520"/>
            <a:chOff x="7833208" y="2659245"/>
            <a:chExt cx="3063238" cy="838520"/>
          </a:xfrm>
        </p:grpSpPr>
        <p:cxnSp>
          <p:nvCxnSpPr>
            <p:cNvPr id="8" name="Elbow Connector 7"/>
            <p:cNvCxnSpPr>
              <a:stCxn id="3" idx="0"/>
              <a:endCxn id="5" idx="2"/>
            </p:cNvCxnSpPr>
            <p:nvPr/>
          </p:nvCxnSpPr>
          <p:spPr>
            <a:xfrm rot="5400000" flipH="1" flipV="1">
              <a:off x="8386743" y="2105711"/>
              <a:ext cx="305818" cy="1412887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5" idx="6"/>
              <a:endCxn id="4" idx="0"/>
            </p:cNvCxnSpPr>
            <p:nvPr/>
          </p:nvCxnSpPr>
          <p:spPr>
            <a:xfrm>
              <a:off x="10294504" y="2659245"/>
              <a:ext cx="601942" cy="305818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2"/>
              <a:endCxn id="3" idx="6"/>
            </p:cNvCxnSpPr>
            <p:nvPr/>
          </p:nvCxnSpPr>
          <p:spPr>
            <a:xfrm flipH="1">
              <a:off x="8357413" y="3497765"/>
              <a:ext cx="2014829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446768" y="2499216"/>
            <a:ext cx="630056" cy="1158577"/>
            <a:chOff x="8446768" y="2499216"/>
            <a:chExt cx="630056" cy="1158577"/>
          </a:xfrm>
        </p:grpSpPr>
        <p:sp>
          <p:nvSpPr>
            <p:cNvPr id="20" name="4-Point Star 19"/>
            <p:cNvSpPr/>
            <p:nvPr/>
          </p:nvSpPr>
          <p:spPr>
            <a:xfrm>
              <a:off x="8771356" y="3337736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8771356" y="2499216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6768" y="2856706"/>
              <a:ext cx="536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∆Q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407041" y="4551402"/>
            <a:ext cx="4227724" cy="5199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resources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688211" y="3191946"/>
            <a:ext cx="1287071" cy="1358434"/>
            <a:chOff x="9688211" y="3191946"/>
            <a:chExt cx="1287071" cy="1358434"/>
          </a:xfrm>
        </p:grpSpPr>
        <p:sp>
          <p:nvSpPr>
            <p:cNvPr id="27" name="Up-Down Arrow 26"/>
            <p:cNvSpPr/>
            <p:nvPr/>
          </p:nvSpPr>
          <p:spPr>
            <a:xfrm>
              <a:off x="9688211" y="3191946"/>
              <a:ext cx="157673" cy="1358434"/>
            </a:xfrm>
            <a:prstGeom prst="upDown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10817609" y="4030463"/>
              <a:ext cx="157673" cy="519917"/>
            </a:xfrm>
            <a:prstGeom prst="upDown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2221" y="4030463"/>
            <a:ext cx="941973" cy="519917"/>
            <a:chOff x="7362221" y="4030463"/>
            <a:chExt cx="941973" cy="519917"/>
          </a:xfrm>
        </p:grpSpPr>
        <p:sp>
          <p:nvSpPr>
            <p:cNvPr id="25" name="Up-Down Arrow 24"/>
            <p:cNvSpPr/>
            <p:nvPr/>
          </p:nvSpPr>
          <p:spPr>
            <a:xfrm>
              <a:off x="7754371" y="4030463"/>
              <a:ext cx="157673" cy="519917"/>
            </a:xfrm>
            <a:prstGeom prst="upDown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7362221" y="4299966"/>
              <a:ext cx="941973" cy="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4"/>
          <p:cNvSpPr txBox="1">
            <a:spLocks/>
          </p:cNvSpPr>
          <p:nvPr/>
        </p:nvSpPr>
        <p:spPr>
          <a:xfrm>
            <a:off x="838200" y="1825625"/>
            <a:ext cx="6355751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Starting with a functional decomposition:</a:t>
            </a:r>
          </a:p>
          <a:p>
            <a:r>
              <a:rPr lang="en-GB" dirty="0"/>
              <a:t>Take each subsystem in isolation</a:t>
            </a:r>
          </a:p>
          <a:p>
            <a:pPr lvl="1"/>
            <a:r>
              <a:rPr lang="en-GB" dirty="0"/>
              <a:t>analyse performance</a:t>
            </a:r>
          </a:p>
          <a:p>
            <a:pPr lvl="2"/>
            <a:r>
              <a:rPr lang="en-GB" dirty="0"/>
              <a:t>modelling remainder of system as ∆Q</a:t>
            </a:r>
          </a:p>
          <a:p>
            <a:pPr lvl="1"/>
            <a:r>
              <a:rPr lang="en-GB" dirty="0"/>
              <a:t>quantify resource consumption</a:t>
            </a:r>
          </a:p>
          <a:p>
            <a:pPr lvl="2"/>
            <a:r>
              <a:rPr lang="en-GB" dirty="0"/>
              <a:t>may be dependent on the ∆Q</a:t>
            </a:r>
          </a:p>
          <a:p>
            <a:r>
              <a:rPr lang="en-GB" dirty="0"/>
              <a:t>Examine resource sharing</a:t>
            </a:r>
          </a:p>
          <a:p>
            <a:pPr lvl="1"/>
            <a:r>
              <a:rPr lang="en-GB" dirty="0"/>
              <a:t>within system – quantify resource costs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between systems – quantify opportunity cost</a:t>
            </a:r>
          </a:p>
          <a:p>
            <a:r>
              <a:rPr lang="en-GB" dirty="0">
                <a:solidFill>
                  <a:srgbClr val="000000"/>
                </a:solidFill>
              </a:rPr>
              <a:t>Successive refinements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consider couplings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iterate to fixed point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845" y="2543222"/>
            <a:ext cx="1286821" cy="1487241"/>
            <a:chOff x="79845" y="2543222"/>
            <a:chExt cx="1286821" cy="1487241"/>
          </a:xfrm>
        </p:grpSpPr>
        <p:sp>
          <p:nvSpPr>
            <p:cNvPr id="30" name="Left Brace 29"/>
            <p:cNvSpPr/>
            <p:nvPr/>
          </p:nvSpPr>
          <p:spPr>
            <a:xfrm>
              <a:off x="838200" y="2680359"/>
              <a:ext cx="528466" cy="1203725"/>
            </a:xfrm>
            <a:prstGeom prst="leftBrac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294444" y="2917511"/>
              <a:ext cx="14872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Quantitative Timeliness Agreement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challenge is to establish </a:t>
            </a:r>
            <a:r>
              <a:rPr lang="en-US" i="1" dirty="0"/>
              <a:t>quantified intentions</a:t>
            </a:r>
          </a:p>
          <a:p>
            <a:pPr lvl="1"/>
            <a:r>
              <a:rPr lang="en-US" dirty="0"/>
              <a:t>for outcomes/resources/costs</a:t>
            </a:r>
          </a:p>
          <a:p>
            <a:r>
              <a:rPr lang="en-US" dirty="0"/>
              <a:t>Then a variety of mathematical techniques can be applied</a:t>
            </a:r>
          </a:p>
          <a:p>
            <a:pPr lvl="1"/>
            <a:r>
              <a:rPr lang="en-US" dirty="0"/>
              <a:t>queuing theory</a:t>
            </a:r>
          </a:p>
          <a:p>
            <a:pPr lvl="1"/>
            <a:r>
              <a:rPr lang="en-US" dirty="0"/>
              <a:t>large deviation theory</a:t>
            </a:r>
          </a:p>
          <a:p>
            <a:pPr lvl="1"/>
            <a:r>
              <a:rPr lang="en-US" dirty="0"/>
              <a:t>∆Q algebra</a:t>
            </a:r>
          </a:p>
          <a:p>
            <a:r>
              <a:rPr lang="en-US" dirty="0"/>
              <a:t>This is “only rocket science”</a:t>
            </a:r>
          </a:p>
          <a:p>
            <a:pPr lvl="1"/>
            <a:r>
              <a:rPr lang="en-US" dirty="0"/>
              <a:t>not brain surgery!</a:t>
            </a:r>
          </a:p>
          <a:p>
            <a:pPr lvl="1"/>
            <a:r>
              <a:rPr lang="en-US" dirty="0"/>
              <a:t>set of tools already developed </a:t>
            </a:r>
          </a:p>
        </p:txBody>
      </p:sp>
    </p:spTree>
    <p:extLst>
      <p:ext uri="{BB962C8B-B14F-4D97-AF65-F5344CB8AC3E}">
        <p14:creationId xmlns:p14="http://schemas.microsoft.com/office/powerpoint/2010/main" val="18577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184" y="6242050"/>
            <a:ext cx="785283" cy="488950"/>
          </a:xfrm>
          <a:prstGeom prst="rect">
            <a:avLst/>
          </a:prstGeom>
        </p:spPr>
        <p:txBody>
          <a:bodyPr/>
          <a:lstStyle/>
          <a:p>
            <a:fld id="{22ABE78E-4220-ED41-B86E-AC47FDC8D1AA}" type="slidenum">
              <a:rPr lang="en-US"/>
              <a:pPr/>
              <a:t>13</a:t>
            </a:fld>
            <a:endParaRPr lang="en-US"/>
          </a:p>
        </p:txBody>
      </p:sp>
      <p:sp>
        <p:nvSpPr>
          <p:cNvPr id="153602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timeliness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Outcome requirement:</a:t>
            </a:r>
          </a:p>
          <a:p>
            <a:pPr marL="0" indent="0">
              <a:buNone/>
            </a:pPr>
            <a:r>
              <a:rPr lang="en-US" sz="2600" dirty="0"/>
              <a:t>Suppose we had a specification for how long it’s acceptable to wait for a system outcome:</a:t>
            </a:r>
          </a:p>
          <a:p>
            <a:r>
              <a:rPr lang="en-US" sz="2600" dirty="0"/>
              <a:t>50% of responses within 5 seconds</a:t>
            </a:r>
          </a:p>
          <a:p>
            <a:r>
              <a:rPr lang="en-US" sz="2600" dirty="0"/>
              <a:t>95% of responses within 10 seconds</a:t>
            </a:r>
          </a:p>
          <a:p>
            <a:r>
              <a:rPr lang="en-US" sz="2600" dirty="0"/>
              <a:t>99.9% of responses within 15s</a:t>
            </a:r>
          </a:p>
          <a:p>
            <a:r>
              <a:rPr lang="en-US" sz="2600" dirty="0"/>
              <a:t>0.1% failure rate</a:t>
            </a:r>
          </a:p>
          <a:p>
            <a:pPr marL="0" indent="0">
              <a:buNone/>
            </a:pPr>
            <a:r>
              <a:rPr lang="en-US" sz="2600" dirty="0"/>
              <a:t>This can be represented by an improper CDF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54555" y="1451499"/>
            <a:ext cx="779046" cy="4894020"/>
            <a:chOff x="6533107" y="1451499"/>
            <a:chExt cx="779046" cy="489402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7312153" y="1451499"/>
              <a:ext cx="0" cy="4786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04153" y="173678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04153" y="2186421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04153" y="2636055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04153" y="3085689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04153" y="353532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04153" y="398495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04153" y="4434591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04153" y="4884225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04153" y="5333859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04153" y="578349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204153" y="623312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31647" y="5635791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1647" y="5186157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1647" y="4736523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1647" y="4286889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1647" y="3387621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1647" y="3837255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1647" y="2943677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0.7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1647" y="2500377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1647" y="2038719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31647" y="1589085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1.0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3612" y="606852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0.0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231944" y="1960838"/>
              <a:ext cx="72000" cy="4046706"/>
              <a:chOff x="1360381" y="1367101"/>
              <a:chExt cx="72000" cy="4046706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360381" y="1367101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360381" y="1816735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360381" y="2266369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60381" y="2716003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360381" y="3165637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360381" y="3615271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60381" y="4064905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360381" y="4514539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60381" y="4964173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360381" y="5413807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>
              <a:off x="7266170" y="1773036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266170" y="1819769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266170" y="1866500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266170" y="191323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266170" y="1959965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266170" y="2006697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266170" y="2053429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66170" y="2100161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266170" y="2146893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16200000">
              <a:off x="5604875" y="3815679"/>
              <a:ext cx="2195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Cumulative probability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3601" y="1800249"/>
            <a:ext cx="3388358" cy="4432875"/>
            <a:chOff x="7233601" y="1800249"/>
            <a:chExt cx="3388358" cy="4432875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8367231" y="3984957"/>
              <a:ext cx="0" cy="2248167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357217" y="3992387"/>
              <a:ext cx="1126800" cy="0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473561" y="1963140"/>
              <a:ext cx="0" cy="2032425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9473559" y="1975985"/>
              <a:ext cx="1148400" cy="0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0609994" y="1800249"/>
              <a:ext cx="0" cy="175736"/>
            </a:xfrm>
            <a:prstGeom prst="lin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7233601" y="1975985"/>
              <a:ext cx="2239958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7247252" y="3984957"/>
              <a:ext cx="1119979" cy="1060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7241345" y="1800249"/>
              <a:ext cx="3368649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8353580" y="5098706"/>
              <a:ext cx="2239958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609994" y="1975985"/>
              <a:ext cx="0" cy="42427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8405EEF-E1A3-534B-8C66-B70094744958}"/>
              </a:ext>
            </a:extLst>
          </p:cNvPr>
          <p:cNvGrpSpPr/>
          <p:nvPr/>
        </p:nvGrpSpPr>
        <p:grpSpPr>
          <a:xfrm>
            <a:off x="7125601" y="6227724"/>
            <a:ext cx="4099400" cy="329823"/>
            <a:chOff x="7125601" y="6227724"/>
            <a:chExt cx="4099400" cy="329823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0BC4EEC-94CD-B44C-8312-9926F57EB7D6}"/>
                </a:ext>
              </a:extLst>
            </p:cNvPr>
            <p:cNvCxnSpPr/>
            <p:nvPr/>
          </p:nvCxnSpPr>
          <p:spPr>
            <a:xfrm>
              <a:off x="7125601" y="622772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146F552-398C-0340-9051-0506FB3334F7}"/>
                </a:ext>
              </a:extLst>
            </p:cNvPr>
            <p:cNvCxnSpPr/>
            <p:nvPr/>
          </p:nvCxnSpPr>
          <p:spPr>
            <a:xfrm rot="5400000" flipH="1">
              <a:off x="10768461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E59A8C4-005E-484F-86A4-FF02FA969F80}"/>
                </a:ext>
              </a:extLst>
            </p:cNvPr>
            <p:cNvCxnSpPr/>
            <p:nvPr/>
          </p:nvCxnSpPr>
          <p:spPr>
            <a:xfrm rot="5400000" flipH="1">
              <a:off x="10318827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141B544-2557-5742-A7D4-05666D6696AE}"/>
                </a:ext>
              </a:extLst>
            </p:cNvPr>
            <p:cNvCxnSpPr/>
            <p:nvPr/>
          </p:nvCxnSpPr>
          <p:spPr>
            <a:xfrm rot="5400000" flipH="1">
              <a:off x="9869193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7BA5398-22EB-AA47-8983-59052E2E2108}"/>
                </a:ext>
              </a:extLst>
            </p:cNvPr>
            <p:cNvCxnSpPr/>
            <p:nvPr/>
          </p:nvCxnSpPr>
          <p:spPr>
            <a:xfrm rot="5400000" flipH="1">
              <a:off x="9419559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7928621-2E71-E34C-B072-FC5B58B2C25B}"/>
                </a:ext>
              </a:extLst>
            </p:cNvPr>
            <p:cNvCxnSpPr/>
            <p:nvPr/>
          </p:nvCxnSpPr>
          <p:spPr>
            <a:xfrm rot="5400000" flipH="1">
              <a:off x="8969925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56FE8AB-398C-4442-BAC5-956CCF545D0B}"/>
                </a:ext>
              </a:extLst>
            </p:cNvPr>
            <p:cNvCxnSpPr/>
            <p:nvPr/>
          </p:nvCxnSpPr>
          <p:spPr>
            <a:xfrm rot="5400000" flipH="1">
              <a:off x="8520291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FC28F7F-6D72-674C-A97B-D97FF7EC08F3}"/>
                </a:ext>
              </a:extLst>
            </p:cNvPr>
            <p:cNvCxnSpPr/>
            <p:nvPr/>
          </p:nvCxnSpPr>
          <p:spPr>
            <a:xfrm rot="5400000" flipH="1">
              <a:off x="8070657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6856841-7DAD-344C-BD3C-54244BDDFB7E}"/>
                </a:ext>
              </a:extLst>
            </p:cNvPr>
            <p:cNvCxnSpPr/>
            <p:nvPr/>
          </p:nvCxnSpPr>
          <p:spPr>
            <a:xfrm rot="5400000" flipH="1">
              <a:off x="7621023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D8E0A04-5F36-C649-8077-A05BA202F5A1}"/>
                </a:ext>
              </a:extLst>
            </p:cNvPr>
            <p:cNvSpPr txBox="1"/>
            <p:nvPr/>
          </p:nvSpPr>
          <p:spPr>
            <a:xfrm>
              <a:off x="7467963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FCC7D28-A677-B340-A24F-85A3D0E26546}"/>
                </a:ext>
              </a:extLst>
            </p:cNvPr>
            <p:cNvSpPr txBox="1"/>
            <p:nvPr/>
          </p:nvSpPr>
          <p:spPr>
            <a:xfrm>
              <a:off x="7917597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041F587-DBF6-AD4C-B2C2-1CA247747BF8}"/>
                </a:ext>
              </a:extLst>
            </p:cNvPr>
            <p:cNvSpPr txBox="1"/>
            <p:nvPr/>
          </p:nvSpPr>
          <p:spPr>
            <a:xfrm>
              <a:off x="8367231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F44321B-88E9-A340-BC0B-07FA268F734F}"/>
                </a:ext>
              </a:extLst>
            </p:cNvPr>
            <p:cNvSpPr txBox="1"/>
            <p:nvPr/>
          </p:nvSpPr>
          <p:spPr>
            <a:xfrm>
              <a:off x="8816865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E098403-4AE9-A148-B6E7-8098ABA9519B}"/>
                </a:ext>
              </a:extLst>
            </p:cNvPr>
            <p:cNvSpPr txBox="1"/>
            <p:nvPr/>
          </p:nvSpPr>
          <p:spPr>
            <a:xfrm>
              <a:off x="9266499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ED855BF-B25E-9144-923C-9793D225D34E}"/>
                </a:ext>
              </a:extLst>
            </p:cNvPr>
            <p:cNvSpPr txBox="1"/>
            <p:nvPr/>
          </p:nvSpPr>
          <p:spPr>
            <a:xfrm>
              <a:off x="9716133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612AD98-B5BA-C748-9D00-AAD0BD9CDDE2}"/>
                </a:ext>
              </a:extLst>
            </p:cNvPr>
            <p:cNvSpPr txBox="1"/>
            <p:nvPr/>
          </p:nvSpPr>
          <p:spPr>
            <a:xfrm>
              <a:off x="10165767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A1478AC-0F62-8746-88D9-073EAD5F6CD9}"/>
                </a:ext>
              </a:extLst>
            </p:cNvPr>
            <p:cNvSpPr txBox="1"/>
            <p:nvPr/>
          </p:nvSpPr>
          <p:spPr>
            <a:xfrm>
              <a:off x="10615401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16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F70DD14-A984-B041-8441-1DE26077CC26}"/>
                </a:ext>
              </a:extLst>
            </p:cNvPr>
            <p:cNvCxnSpPr/>
            <p:nvPr/>
          </p:nvCxnSpPr>
          <p:spPr>
            <a:xfrm rot="5400000" flipH="1">
              <a:off x="10579401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04AFE6B-4E1E-A24D-BA59-2950549C296B}"/>
                </a:ext>
              </a:extLst>
            </p:cNvPr>
            <p:cNvCxnSpPr/>
            <p:nvPr/>
          </p:nvCxnSpPr>
          <p:spPr>
            <a:xfrm rot="5400000" flipH="1">
              <a:off x="10129767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F102D7D-BA88-CD40-B420-127B684EC9B2}"/>
                </a:ext>
              </a:extLst>
            </p:cNvPr>
            <p:cNvCxnSpPr/>
            <p:nvPr/>
          </p:nvCxnSpPr>
          <p:spPr>
            <a:xfrm rot="5400000" flipH="1">
              <a:off x="9680133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2C8C7A-3E47-984A-99BE-AAAED067D9B7}"/>
                </a:ext>
              </a:extLst>
            </p:cNvPr>
            <p:cNvCxnSpPr/>
            <p:nvPr/>
          </p:nvCxnSpPr>
          <p:spPr>
            <a:xfrm rot="5400000" flipH="1">
              <a:off x="9230499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A22B89D-B5E9-FF4F-8ECC-8D431F6B2904}"/>
                </a:ext>
              </a:extLst>
            </p:cNvPr>
            <p:cNvCxnSpPr/>
            <p:nvPr/>
          </p:nvCxnSpPr>
          <p:spPr>
            <a:xfrm rot="5400000" flipH="1">
              <a:off x="8780865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8B90A6-C6AD-6D4F-841C-84D100EEA0E1}"/>
                </a:ext>
              </a:extLst>
            </p:cNvPr>
            <p:cNvCxnSpPr/>
            <p:nvPr/>
          </p:nvCxnSpPr>
          <p:spPr>
            <a:xfrm rot="5400000" flipH="1">
              <a:off x="8331231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BA8FE51-4D4A-7D41-B3BD-679002A50CFF}"/>
                </a:ext>
              </a:extLst>
            </p:cNvPr>
            <p:cNvCxnSpPr/>
            <p:nvPr/>
          </p:nvCxnSpPr>
          <p:spPr>
            <a:xfrm rot="5400000" flipH="1">
              <a:off x="7881597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8210C12-533F-3449-96E6-0CD9A78BEE69}"/>
                </a:ext>
              </a:extLst>
            </p:cNvPr>
            <p:cNvCxnSpPr/>
            <p:nvPr/>
          </p:nvCxnSpPr>
          <p:spPr>
            <a:xfrm rot="5400000" flipH="1">
              <a:off x="7431963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37ED5F2-B808-A74B-B795-C41220BD6B29}"/>
                </a:ext>
              </a:extLst>
            </p:cNvPr>
            <p:cNvCxnSpPr/>
            <p:nvPr/>
          </p:nvCxnSpPr>
          <p:spPr>
            <a:xfrm>
              <a:off x="7225392" y="6227928"/>
              <a:ext cx="39996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7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Suppose the black line shows the delivered CDF</a:t>
            </a:r>
          </a:p>
          <a:p>
            <a:pPr lvl="1"/>
            <a:r>
              <a:rPr lang="en-US" dirty="0"/>
              <a:t>from measurement, simulation or analysis</a:t>
            </a:r>
          </a:p>
          <a:p>
            <a:r>
              <a:rPr lang="en-US" dirty="0"/>
              <a:t>This is everywhere above and to the left of the requirement curve</a:t>
            </a:r>
          </a:p>
          <a:p>
            <a:pPr lvl="1"/>
            <a:r>
              <a:rPr lang="en-US" dirty="0"/>
              <a:t>this means that the timeliness requirement is satisfied</a:t>
            </a:r>
          </a:p>
          <a:p>
            <a:pPr lvl="1"/>
            <a:r>
              <a:rPr lang="en-US" dirty="0"/>
              <a:t>if not, there is a </a:t>
            </a:r>
            <a:r>
              <a:rPr lang="en-US" i="1" dirty="0"/>
              <a:t>performance hazard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679" y="-15680"/>
            <a:ext cx="10703859" cy="1488141"/>
          </a:xfrm>
          <a:prstGeom prst="rect">
            <a:avLst/>
          </a:prstGeo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Meeting a timeliness requirement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33601" y="1446099"/>
            <a:ext cx="0" cy="4786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25601" y="1731387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25601" y="2181021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5601" y="2630655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25601" y="3080289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25601" y="3529923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25601" y="3979557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25601" y="4429191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25601" y="4878825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5601" y="5328459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25601" y="5778093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3095" y="5630391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53095" y="5180757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3095" y="4731123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3095" y="4281489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3095" y="3382221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3095" y="3831855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53095" y="2938277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3095" y="2494977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53095" y="2033319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3095" y="1583685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5060" y="6063120"/>
            <a:ext cx="41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0.0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367231" y="3979557"/>
            <a:ext cx="0" cy="2248167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57217" y="3986987"/>
            <a:ext cx="1126800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473561" y="1957740"/>
            <a:ext cx="0" cy="2032425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7153392" y="1955438"/>
            <a:ext cx="72000" cy="4046706"/>
            <a:chOff x="1360381" y="1367101"/>
            <a:chExt cx="72000" cy="404670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360381" y="136710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360381" y="1816735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360381" y="226636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60381" y="2716003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60381" y="3165637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60381" y="361527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360381" y="4064905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60381" y="451453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60381" y="4964173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60381" y="5413807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7187618" y="1767636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187618" y="181436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187618" y="1861100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187618" y="190783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87618" y="1954565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187618" y="20012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87618" y="204802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187618" y="209476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87618" y="214149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73559" y="1970585"/>
            <a:ext cx="1148400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0609994" y="1794849"/>
            <a:ext cx="0" cy="175736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7666127" y="1739675"/>
            <a:ext cx="2948961" cy="4476398"/>
          </a:xfrm>
          <a:custGeom>
            <a:avLst/>
            <a:gdLst>
              <a:gd name="connsiteX0" fmla="*/ 0 w 2948961"/>
              <a:gd name="connsiteY0" fmla="*/ 4476398 h 4476398"/>
              <a:gd name="connsiteX1" fmla="*/ 101229 w 2948961"/>
              <a:gd name="connsiteY1" fmla="*/ 3519361 h 4476398"/>
              <a:gd name="connsiteX2" fmla="*/ 322093 w 2948961"/>
              <a:gd name="connsiteY2" fmla="*/ 3206483 h 4476398"/>
              <a:gd name="connsiteX3" fmla="*/ 441728 w 2948961"/>
              <a:gd name="connsiteY3" fmla="*/ 2663549 h 4476398"/>
              <a:gd name="connsiteX4" fmla="*/ 487741 w 2948961"/>
              <a:gd name="connsiteY4" fmla="*/ 2479503 h 4476398"/>
              <a:gd name="connsiteX5" fmla="*/ 690200 w 2948961"/>
              <a:gd name="connsiteY5" fmla="*/ 1908962 h 4476398"/>
              <a:gd name="connsiteX6" fmla="*/ 1076712 w 2948961"/>
              <a:gd name="connsiteY6" fmla="*/ 1706511 h 4476398"/>
              <a:gd name="connsiteX7" fmla="*/ 1325184 w 2948961"/>
              <a:gd name="connsiteY7" fmla="*/ 1209588 h 4476398"/>
              <a:gd name="connsiteX8" fmla="*/ 1398805 w 2948961"/>
              <a:gd name="connsiteY8" fmla="*/ 767879 h 4476398"/>
              <a:gd name="connsiteX9" fmla="*/ 1610466 w 2948961"/>
              <a:gd name="connsiteY9" fmla="*/ 197337 h 4476398"/>
              <a:gd name="connsiteX10" fmla="*/ 1932560 w 2948961"/>
              <a:gd name="connsiteY10" fmla="*/ 59303 h 4476398"/>
              <a:gd name="connsiteX11" fmla="*/ 2816016 w 2948961"/>
              <a:gd name="connsiteY11" fmla="*/ 4089 h 4476398"/>
              <a:gd name="connsiteX12" fmla="*/ 2944853 w 2948961"/>
              <a:gd name="connsiteY12" fmla="*/ 4089 h 44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8961" h="4476398">
                <a:moveTo>
                  <a:pt x="0" y="4476398"/>
                </a:moveTo>
                <a:cubicBezTo>
                  <a:pt x="23773" y="4103705"/>
                  <a:pt x="47547" y="3731013"/>
                  <a:pt x="101229" y="3519361"/>
                </a:cubicBezTo>
                <a:cubicBezTo>
                  <a:pt x="154911" y="3307708"/>
                  <a:pt x="265343" y="3349118"/>
                  <a:pt x="322093" y="3206483"/>
                </a:cubicBezTo>
                <a:cubicBezTo>
                  <a:pt x="378843" y="3063848"/>
                  <a:pt x="414120" y="2784712"/>
                  <a:pt x="441728" y="2663549"/>
                </a:cubicBezTo>
                <a:cubicBezTo>
                  <a:pt x="469336" y="2542386"/>
                  <a:pt x="446329" y="2605268"/>
                  <a:pt x="487741" y="2479503"/>
                </a:cubicBezTo>
                <a:cubicBezTo>
                  <a:pt x="529153" y="2353738"/>
                  <a:pt x="592038" y="2037794"/>
                  <a:pt x="690200" y="1908962"/>
                </a:cubicBezTo>
                <a:cubicBezTo>
                  <a:pt x="788362" y="1780130"/>
                  <a:pt x="970881" y="1823073"/>
                  <a:pt x="1076712" y="1706511"/>
                </a:cubicBezTo>
                <a:cubicBezTo>
                  <a:pt x="1182543" y="1589949"/>
                  <a:pt x="1271502" y="1366027"/>
                  <a:pt x="1325184" y="1209588"/>
                </a:cubicBezTo>
                <a:cubicBezTo>
                  <a:pt x="1378866" y="1053149"/>
                  <a:pt x="1351258" y="936587"/>
                  <a:pt x="1398805" y="767879"/>
                </a:cubicBezTo>
                <a:cubicBezTo>
                  <a:pt x="1446352" y="599171"/>
                  <a:pt x="1521507" y="315433"/>
                  <a:pt x="1610466" y="197337"/>
                </a:cubicBezTo>
                <a:cubicBezTo>
                  <a:pt x="1699425" y="79241"/>
                  <a:pt x="1731635" y="91511"/>
                  <a:pt x="1932560" y="59303"/>
                </a:cubicBezTo>
                <a:cubicBezTo>
                  <a:pt x="2133485" y="27095"/>
                  <a:pt x="2647301" y="13291"/>
                  <a:pt x="2816016" y="4089"/>
                </a:cubicBezTo>
                <a:cubicBezTo>
                  <a:pt x="2984732" y="-5113"/>
                  <a:pt x="2944853" y="4089"/>
                  <a:pt x="2944853" y="408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8219440" y="3986990"/>
            <a:ext cx="0" cy="2248167"/>
          </a:xfrm>
          <a:prstGeom prst="line">
            <a:avLst/>
          </a:prstGeom>
          <a:ln w="22225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223618" y="3986992"/>
            <a:ext cx="983122" cy="0"/>
          </a:xfrm>
          <a:prstGeom prst="line">
            <a:avLst/>
          </a:prstGeom>
          <a:ln w="22225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233601" y="1952241"/>
            <a:ext cx="204299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266499" y="1970585"/>
            <a:ext cx="10094" cy="425713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5526323" y="3810279"/>
            <a:ext cx="219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Cumulative probability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35236" y="6473244"/>
            <a:ext cx="219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Response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79F32D-D74D-274E-960C-4ADEC491D6B1}"/>
              </a:ext>
            </a:extLst>
          </p:cNvPr>
          <p:cNvGrpSpPr/>
          <p:nvPr/>
        </p:nvGrpSpPr>
        <p:grpSpPr>
          <a:xfrm>
            <a:off x="7125601" y="6227724"/>
            <a:ext cx="4099400" cy="329823"/>
            <a:chOff x="7125601" y="6227724"/>
            <a:chExt cx="4099400" cy="32982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125601" y="622772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10768461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>
              <a:off x="10318827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>
              <a:off x="9869193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>
              <a:off x="9419559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>
              <a:off x="8969925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>
              <a:off x="8520291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>
              <a:off x="8070657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>
              <a:off x="7621023" y="62819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67963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17597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67231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16865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66499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16133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65767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15401" y="6280548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16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>
              <a:off x="10579401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>
              <a:off x="10129767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>
              <a:off x="9680133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>
              <a:off x="9230499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>
              <a:off x="8780865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>
              <a:off x="8331231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>
              <a:off x="7881597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>
              <a:off x="7431963" y="6265829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7225392" y="6227928"/>
              <a:ext cx="39996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BFCD37-F652-274D-B726-7D7974F3F6F5}"/>
                  </a:ext>
                </a:extLst>
              </p:cNvPr>
              <p:cNvSpPr/>
              <p:nvPr/>
            </p:nvSpPr>
            <p:spPr>
              <a:xfrm>
                <a:off x="613822" y="5552510"/>
                <a:ext cx="54750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(∀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))⟹(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16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BFCD37-F652-274D-B726-7D7974F3F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22" y="5552510"/>
                <a:ext cx="5475090" cy="461665"/>
              </a:xfrm>
              <a:prstGeom prst="rect">
                <a:avLst/>
              </a:prstGeom>
              <a:blipFill>
                <a:blip r:embed="rId3"/>
                <a:stretch>
                  <a:fillRect l="-464" t="-7895" r="-116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Decompose the performance requirement following system structure</a:t>
            </a:r>
          </a:p>
          <a:p>
            <a:pPr lvl="1"/>
            <a:r>
              <a:rPr lang="en-US" dirty="0"/>
              <a:t>using engineering judgment/best practice/cosmic constraints</a:t>
            </a:r>
          </a:p>
          <a:p>
            <a:pPr lvl="1"/>
            <a:r>
              <a:rPr lang="en-US" dirty="0"/>
              <a:t>creates initial subsystem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Validate the decomposition by re-combining via the behaviour</a:t>
            </a:r>
          </a:p>
          <a:p>
            <a:pPr lvl="1"/>
            <a:r>
              <a:rPr lang="en-US" dirty="0"/>
              <a:t>formally and automatically checkable</a:t>
            </a:r>
          </a:p>
          <a:p>
            <a:pPr lvl="1"/>
            <a:r>
              <a:rPr lang="en-US" dirty="0"/>
              <a:t>captures interactions and couplings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Necessary and sufficient:</a:t>
            </a:r>
          </a:p>
          <a:p>
            <a:pPr lvl="1"/>
            <a:r>
              <a:rPr lang="en-US" b="1" dirty="0"/>
              <a:t>IF</a:t>
            </a:r>
            <a:r>
              <a:rPr lang="en-US" dirty="0"/>
              <a:t> all subsystems function correctly and integrate properly </a:t>
            </a:r>
          </a:p>
          <a:p>
            <a:pPr lvl="1"/>
            <a:r>
              <a:rPr lang="en-US" b="1" dirty="0"/>
              <a:t>AND</a:t>
            </a:r>
            <a:r>
              <a:rPr lang="en-US" dirty="0"/>
              <a:t> all subsystems satisfy their performance requirements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the overall system will meet its performance requirement</a:t>
            </a:r>
          </a:p>
          <a:p>
            <a:r>
              <a:rPr lang="en-US" dirty="0"/>
              <a:t>Apply this hierarchically until</a:t>
            </a:r>
          </a:p>
          <a:p>
            <a:pPr lvl="1"/>
            <a:r>
              <a:rPr lang="en-US" dirty="0"/>
              <a:t>behaviour is trivially provable OR</a:t>
            </a:r>
          </a:p>
          <a:p>
            <a:pPr lvl="1"/>
            <a:r>
              <a:rPr lang="en-US" dirty="0"/>
              <a:t>have a complete set of testable subsystem verification/acceptance criteria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008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dirty="0"/>
              <a:t>Simple q</a:t>
            </a:r>
            <a:r>
              <a:rPr lang="en-US" sz="4000" b="1" kern="1200" cap="none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uantitative worked example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6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>
            <a:off x="4449283" y="3917509"/>
            <a:ext cx="3880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RPC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1875" y="3308725"/>
            <a:ext cx="1427408" cy="1217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9480" y="3308725"/>
            <a:ext cx="1427408" cy="1217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8" name="Cloud 7"/>
          <p:cNvSpPr/>
          <p:nvPr/>
        </p:nvSpPr>
        <p:spPr>
          <a:xfrm>
            <a:off x="5352586" y="3308726"/>
            <a:ext cx="2088633" cy="121756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9" name="Can 8"/>
          <p:cNvSpPr/>
          <p:nvPr/>
        </p:nvSpPr>
        <p:spPr>
          <a:xfrm>
            <a:off x="8329480" y="4967136"/>
            <a:ext cx="1427408" cy="85019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>
            <a:off x="8890997" y="4526293"/>
            <a:ext cx="304374" cy="44084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24418" y="4679465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sz="1200" dirty="0">
                <a:solidFill>
                  <a:schemeClr val="tx1"/>
                </a:solidFill>
              </a:rPr>
              <a:t>Transmit Response</a:t>
            </a:r>
          </a:p>
        </p:txBody>
      </p:sp>
      <p:sp>
        <p:nvSpPr>
          <p:cNvPr id="14" name="Oval 13"/>
          <p:cNvSpPr/>
          <p:nvPr/>
        </p:nvSpPr>
        <p:spPr>
          <a:xfrm>
            <a:off x="4878246" y="1929634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Send request</a:t>
            </a:r>
          </a:p>
        </p:txBody>
      </p:sp>
      <p:sp>
        <p:nvSpPr>
          <p:cNvPr id="15" name="Oval 14"/>
          <p:cNvSpPr/>
          <p:nvPr/>
        </p:nvSpPr>
        <p:spPr>
          <a:xfrm>
            <a:off x="8419416" y="1929634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Process request</a:t>
            </a:r>
          </a:p>
        </p:txBody>
      </p:sp>
      <p:sp>
        <p:nvSpPr>
          <p:cNvPr id="16" name="Oval 15"/>
          <p:cNvSpPr/>
          <p:nvPr/>
        </p:nvSpPr>
        <p:spPr>
          <a:xfrm>
            <a:off x="10044770" y="4679465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Commit results</a:t>
            </a:r>
          </a:p>
        </p:txBody>
      </p:sp>
      <p:sp>
        <p:nvSpPr>
          <p:cNvPr id="17" name="Oval 16"/>
          <p:cNvSpPr/>
          <p:nvPr/>
        </p:nvSpPr>
        <p:spPr>
          <a:xfrm>
            <a:off x="3025419" y="1929634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sz="1200" dirty="0">
                <a:solidFill>
                  <a:schemeClr val="tx1"/>
                </a:solidFill>
              </a:rPr>
              <a:t>Construct transaction</a:t>
            </a:r>
          </a:p>
        </p:txBody>
      </p:sp>
      <p:sp>
        <p:nvSpPr>
          <p:cNvPr id="18" name="Oval 17"/>
          <p:cNvSpPr/>
          <p:nvPr/>
        </p:nvSpPr>
        <p:spPr>
          <a:xfrm>
            <a:off x="4878246" y="4679465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Receive Response</a:t>
            </a:r>
          </a:p>
        </p:txBody>
      </p:sp>
      <p:cxnSp>
        <p:nvCxnSpPr>
          <p:cNvPr id="24" name="Elbow Connector 23"/>
          <p:cNvCxnSpPr>
            <a:stCxn id="15" idx="6"/>
            <a:endCxn id="16" idx="0"/>
          </p:cNvCxnSpPr>
          <p:nvPr/>
        </p:nvCxnSpPr>
        <p:spPr>
          <a:xfrm>
            <a:off x="9615919" y="2538418"/>
            <a:ext cx="1027103" cy="2141047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6" idx="4"/>
            <a:endCxn id="13" idx="4"/>
          </p:cNvCxnSpPr>
          <p:nvPr/>
        </p:nvCxnSpPr>
        <p:spPr>
          <a:xfrm rot="5400000">
            <a:off x="8932846" y="4186856"/>
            <a:ext cx="12700" cy="3420352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1" idx="2"/>
            <a:endCxn id="36" idx="4"/>
          </p:cNvCxnSpPr>
          <p:nvPr/>
        </p:nvCxnSpPr>
        <p:spPr>
          <a:xfrm rot="10800000">
            <a:off x="1460235" y="4579695"/>
            <a:ext cx="1565185" cy="708555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61982" y="3362127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Idle</a:t>
            </a:r>
          </a:p>
        </p:txBody>
      </p:sp>
      <p:cxnSp>
        <p:nvCxnSpPr>
          <p:cNvPr id="37" name="Elbow Connector 36"/>
          <p:cNvCxnSpPr>
            <a:stCxn id="36" idx="0"/>
            <a:endCxn id="17" idx="2"/>
          </p:cNvCxnSpPr>
          <p:nvPr/>
        </p:nvCxnSpPr>
        <p:spPr>
          <a:xfrm rot="5400000" flipH="1" flipV="1">
            <a:off x="1830972" y="2167681"/>
            <a:ext cx="823709" cy="1565185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25419" y="4679465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Complete transaction</a:t>
            </a:r>
          </a:p>
        </p:txBody>
      </p:sp>
      <p:sp>
        <p:nvSpPr>
          <p:cNvPr id="57" name="Oval 56"/>
          <p:cNvSpPr/>
          <p:nvPr/>
        </p:nvSpPr>
        <p:spPr>
          <a:xfrm>
            <a:off x="6624418" y="1929634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Receive request</a:t>
            </a:r>
          </a:p>
        </p:txBody>
      </p:sp>
      <p:cxnSp>
        <p:nvCxnSpPr>
          <p:cNvPr id="3" name="Straight Arrow Connector 2"/>
          <p:cNvCxnSpPr>
            <a:stCxn id="17" idx="6"/>
            <a:endCxn id="14" idx="2"/>
          </p:cNvCxnSpPr>
          <p:nvPr/>
        </p:nvCxnSpPr>
        <p:spPr>
          <a:xfrm>
            <a:off x="4342290" y="2538418"/>
            <a:ext cx="53595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8" idx="2"/>
            <a:endCxn id="51" idx="6"/>
          </p:cNvCxnSpPr>
          <p:nvPr/>
        </p:nvCxnSpPr>
        <p:spPr>
          <a:xfrm flipH="1">
            <a:off x="4342290" y="5288249"/>
            <a:ext cx="53595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6"/>
            <a:endCxn id="15" idx="2"/>
          </p:cNvCxnSpPr>
          <p:nvPr/>
        </p:nvCxnSpPr>
        <p:spPr>
          <a:xfrm>
            <a:off x="7820921" y="2538418"/>
            <a:ext cx="598495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6"/>
            <a:endCxn id="57" idx="2"/>
          </p:cNvCxnSpPr>
          <p:nvPr/>
        </p:nvCxnSpPr>
        <p:spPr>
          <a:xfrm>
            <a:off x="6074749" y="2538418"/>
            <a:ext cx="54966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2"/>
            <a:endCxn id="18" idx="6"/>
          </p:cNvCxnSpPr>
          <p:nvPr/>
        </p:nvCxnSpPr>
        <p:spPr>
          <a:xfrm flipH="1">
            <a:off x="6074749" y="5288249"/>
            <a:ext cx="54966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 animBg="1"/>
      <p:bldP spid="51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>
            <a:off x="4342290" y="2538418"/>
            <a:ext cx="53595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342290" y="5288249"/>
            <a:ext cx="53595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820921" y="2538418"/>
            <a:ext cx="598495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074749" y="2538418"/>
            <a:ext cx="54966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074749" y="5288249"/>
            <a:ext cx="54966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>
            <a:off x="4449283" y="3917509"/>
            <a:ext cx="3880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RPC - observables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1875" y="3308725"/>
            <a:ext cx="1427408" cy="1217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9480" y="3308725"/>
            <a:ext cx="1427408" cy="1217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8" name="Cloud 7"/>
          <p:cNvSpPr/>
          <p:nvPr/>
        </p:nvSpPr>
        <p:spPr>
          <a:xfrm>
            <a:off x="5352586" y="3308726"/>
            <a:ext cx="2088633" cy="121756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9" name="Can 8"/>
          <p:cNvSpPr/>
          <p:nvPr/>
        </p:nvSpPr>
        <p:spPr>
          <a:xfrm>
            <a:off x="8329480" y="4967136"/>
            <a:ext cx="1427408" cy="85019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>
            <a:off x="8890997" y="4526293"/>
            <a:ext cx="304374" cy="44084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24418" y="4679465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sz="1200" dirty="0">
                <a:solidFill>
                  <a:schemeClr val="tx1"/>
                </a:solidFill>
              </a:rPr>
              <a:t>Transmit Response</a:t>
            </a:r>
          </a:p>
        </p:txBody>
      </p:sp>
      <p:sp>
        <p:nvSpPr>
          <p:cNvPr id="14" name="Oval 13"/>
          <p:cNvSpPr/>
          <p:nvPr/>
        </p:nvSpPr>
        <p:spPr>
          <a:xfrm>
            <a:off x="4878246" y="1929634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Send request</a:t>
            </a:r>
          </a:p>
        </p:txBody>
      </p:sp>
      <p:sp>
        <p:nvSpPr>
          <p:cNvPr id="15" name="Oval 14"/>
          <p:cNvSpPr/>
          <p:nvPr/>
        </p:nvSpPr>
        <p:spPr>
          <a:xfrm>
            <a:off x="8419416" y="1929634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Process request</a:t>
            </a:r>
          </a:p>
        </p:txBody>
      </p:sp>
      <p:sp>
        <p:nvSpPr>
          <p:cNvPr id="16" name="Oval 15"/>
          <p:cNvSpPr/>
          <p:nvPr/>
        </p:nvSpPr>
        <p:spPr>
          <a:xfrm>
            <a:off x="10044770" y="4679465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Commit results</a:t>
            </a:r>
          </a:p>
        </p:txBody>
      </p:sp>
      <p:sp>
        <p:nvSpPr>
          <p:cNvPr id="17" name="Oval 16"/>
          <p:cNvSpPr/>
          <p:nvPr/>
        </p:nvSpPr>
        <p:spPr>
          <a:xfrm>
            <a:off x="3025419" y="1929634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sz="1200" dirty="0">
                <a:solidFill>
                  <a:schemeClr val="tx1"/>
                </a:solidFill>
              </a:rPr>
              <a:t>Construct transaction</a:t>
            </a:r>
          </a:p>
        </p:txBody>
      </p:sp>
      <p:sp>
        <p:nvSpPr>
          <p:cNvPr id="18" name="Oval 17"/>
          <p:cNvSpPr/>
          <p:nvPr/>
        </p:nvSpPr>
        <p:spPr>
          <a:xfrm>
            <a:off x="4878246" y="4679465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Receive Response</a:t>
            </a:r>
          </a:p>
        </p:txBody>
      </p:sp>
      <p:cxnSp>
        <p:nvCxnSpPr>
          <p:cNvPr id="24" name="Elbow Connector 23"/>
          <p:cNvCxnSpPr>
            <a:stCxn id="15" idx="6"/>
            <a:endCxn id="16" idx="0"/>
          </p:cNvCxnSpPr>
          <p:nvPr/>
        </p:nvCxnSpPr>
        <p:spPr>
          <a:xfrm>
            <a:off x="9615919" y="2538418"/>
            <a:ext cx="1027103" cy="2141047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6" idx="4"/>
            <a:endCxn id="13" idx="4"/>
          </p:cNvCxnSpPr>
          <p:nvPr/>
        </p:nvCxnSpPr>
        <p:spPr>
          <a:xfrm rot="5400000">
            <a:off x="8932846" y="4186856"/>
            <a:ext cx="12700" cy="3420352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1" idx="2"/>
            <a:endCxn id="36" idx="4"/>
          </p:cNvCxnSpPr>
          <p:nvPr/>
        </p:nvCxnSpPr>
        <p:spPr>
          <a:xfrm rot="10800000">
            <a:off x="1460235" y="4579695"/>
            <a:ext cx="1565185" cy="708555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61982" y="3362127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Idle</a:t>
            </a:r>
          </a:p>
        </p:txBody>
      </p:sp>
      <p:cxnSp>
        <p:nvCxnSpPr>
          <p:cNvPr id="37" name="Elbow Connector 36"/>
          <p:cNvCxnSpPr>
            <a:stCxn id="36" idx="0"/>
            <a:endCxn id="17" idx="2"/>
          </p:cNvCxnSpPr>
          <p:nvPr/>
        </p:nvCxnSpPr>
        <p:spPr>
          <a:xfrm rot="5400000" flipH="1" flipV="1">
            <a:off x="1830972" y="2167681"/>
            <a:ext cx="823709" cy="1565185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25419" y="4679465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Complete transaction</a:t>
            </a:r>
          </a:p>
        </p:txBody>
      </p:sp>
      <p:sp>
        <p:nvSpPr>
          <p:cNvPr id="57" name="Oval 56"/>
          <p:cNvSpPr/>
          <p:nvPr/>
        </p:nvSpPr>
        <p:spPr>
          <a:xfrm>
            <a:off x="6624418" y="1929634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Receive request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90629" y="1543298"/>
            <a:ext cx="5640249" cy="5002386"/>
            <a:chOff x="2390629" y="1543298"/>
            <a:chExt cx="5640249" cy="50023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842" y="1543298"/>
              <a:ext cx="0" cy="500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390629" y="1583162"/>
              <a:ext cx="0" cy="496252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30878" y="1602166"/>
              <a:ext cx="0" cy="494351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919089" y="1929634"/>
            <a:ext cx="624274" cy="768812"/>
            <a:chOff x="1919089" y="1929634"/>
            <a:chExt cx="624274" cy="768812"/>
          </a:xfrm>
        </p:grpSpPr>
        <p:sp>
          <p:nvSpPr>
            <p:cNvPr id="71" name="4-Point Star 70"/>
            <p:cNvSpPr/>
            <p:nvPr/>
          </p:nvSpPr>
          <p:spPr>
            <a:xfrm>
              <a:off x="2237895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ine Callout 1 (No Border) 3"/>
            <p:cNvSpPr/>
            <p:nvPr/>
          </p:nvSpPr>
          <p:spPr>
            <a:xfrm>
              <a:off x="19190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20464"/>
                <a:gd name="adj4" fmla="val 15400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54767" y="5128220"/>
            <a:ext cx="485809" cy="579201"/>
            <a:chOff x="4354767" y="5128220"/>
            <a:chExt cx="485809" cy="579201"/>
          </a:xfrm>
        </p:grpSpPr>
        <p:sp>
          <p:nvSpPr>
            <p:cNvPr id="74" name="4-Point Star 73"/>
            <p:cNvSpPr/>
            <p:nvPr/>
          </p:nvSpPr>
          <p:spPr>
            <a:xfrm>
              <a:off x="4535108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Line Callout 1 (No Border) 51"/>
            <p:cNvSpPr/>
            <p:nvPr/>
          </p:nvSpPr>
          <p:spPr>
            <a:xfrm>
              <a:off x="4354767" y="5448277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62403"/>
                <a:gd name="adj4" fmla="val 113268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18820" y="5764580"/>
            <a:ext cx="567276" cy="517332"/>
            <a:chOff x="7618820" y="5764580"/>
            <a:chExt cx="567276" cy="517332"/>
          </a:xfrm>
        </p:grpSpPr>
        <p:sp>
          <p:nvSpPr>
            <p:cNvPr id="72" name="4-Point Star 71"/>
            <p:cNvSpPr/>
            <p:nvPr/>
          </p:nvSpPr>
          <p:spPr>
            <a:xfrm>
              <a:off x="7880628" y="5961855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Line Callout 1 (No Border) 52"/>
            <p:cNvSpPr/>
            <p:nvPr/>
          </p:nvSpPr>
          <p:spPr>
            <a:xfrm>
              <a:off x="7618820" y="5764580"/>
              <a:ext cx="278792" cy="264903"/>
            </a:xfrm>
            <a:prstGeom prst="callout1">
              <a:avLst>
                <a:gd name="adj1" fmla="val 78055"/>
                <a:gd name="adj2" fmla="val 90268"/>
                <a:gd name="adj3" fmla="val 112462"/>
                <a:gd name="adj4" fmla="val 12808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78144" y="1929634"/>
            <a:ext cx="528776" cy="768812"/>
            <a:chOff x="7878144" y="1929634"/>
            <a:chExt cx="528776" cy="768812"/>
          </a:xfrm>
        </p:grpSpPr>
        <p:sp>
          <p:nvSpPr>
            <p:cNvPr id="73" name="4-Point Star 72"/>
            <p:cNvSpPr/>
            <p:nvPr/>
          </p:nvSpPr>
          <p:spPr>
            <a:xfrm>
              <a:off x="7878144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Line Callout 1 (No Border) 54"/>
            <p:cNvSpPr/>
            <p:nvPr/>
          </p:nvSpPr>
          <p:spPr>
            <a:xfrm>
              <a:off x="8128128" y="1929634"/>
              <a:ext cx="278792" cy="259144"/>
            </a:xfrm>
            <a:prstGeom prst="callout1">
              <a:avLst>
                <a:gd name="adj1" fmla="val 93991"/>
                <a:gd name="adj2" fmla="val 19898"/>
                <a:gd name="adj3" fmla="val 224448"/>
                <a:gd name="adj4" fmla="val -27472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6789" y="1929634"/>
            <a:ext cx="523787" cy="768812"/>
            <a:chOff x="4316789" y="1929634"/>
            <a:chExt cx="523787" cy="768812"/>
          </a:xfrm>
        </p:grpSpPr>
        <p:sp>
          <p:nvSpPr>
            <p:cNvPr id="75" name="4-Point Star 74"/>
            <p:cNvSpPr/>
            <p:nvPr/>
          </p:nvSpPr>
          <p:spPr>
            <a:xfrm>
              <a:off x="4535108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Line Callout 1 (No Border) 55"/>
            <p:cNvSpPr/>
            <p:nvPr/>
          </p:nvSpPr>
          <p:spPr>
            <a:xfrm>
              <a:off x="43167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08512"/>
                <a:gd name="adj4" fmla="val 12437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8925" y="5128220"/>
            <a:ext cx="544438" cy="555095"/>
            <a:chOff x="1998925" y="5128220"/>
            <a:chExt cx="544438" cy="555095"/>
          </a:xfrm>
        </p:grpSpPr>
        <p:sp>
          <p:nvSpPr>
            <p:cNvPr id="76" name="4-Point Star 75"/>
            <p:cNvSpPr/>
            <p:nvPr/>
          </p:nvSpPr>
          <p:spPr>
            <a:xfrm>
              <a:off x="2237895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Line Callout 1 (No Border) 57"/>
            <p:cNvSpPr/>
            <p:nvPr/>
          </p:nvSpPr>
          <p:spPr>
            <a:xfrm>
              <a:off x="1998925" y="5424171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30531"/>
                <a:gd name="adj4" fmla="val 13178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90629" y="1393806"/>
            <a:ext cx="2297213" cy="359745"/>
            <a:chOff x="2390629" y="1393806"/>
            <a:chExt cx="2297213" cy="359745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390629" y="1753551"/>
              <a:ext cx="2297213" cy="0"/>
            </a:xfrm>
            <a:prstGeom prst="straightConnector1">
              <a:avLst/>
            </a:prstGeom>
            <a:ln>
              <a:solidFill>
                <a:srgbClr val="66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25420" y="1393806"/>
              <a:ext cx="105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660066"/>
                  </a:solidFill>
                </a:rPr>
                <a:t>∆Q(A⇝B)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87842" y="1442803"/>
            <a:ext cx="3343036" cy="338554"/>
            <a:chOff x="4687842" y="1442803"/>
            <a:chExt cx="3343036" cy="338554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4687842" y="1753551"/>
              <a:ext cx="3343036" cy="0"/>
            </a:xfrm>
            <a:prstGeom prst="straightConnector1">
              <a:avLst/>
            </a:prstGeom>
            <a:ln>
              <a:solidFill>
                <a:srgbClr val="660066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809792" y="1442803"/>
              <a:ext cx="105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660066"/>
                  </a:solidFill>
                </a:rPr>
                <a:t>∆Q(B⇝C)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25522" y="1753551"/>
            <a:ext cx="3812865" cy="4529967"/>
            <a:chOff x="8025522" y="1753551"/>
            <a:chExt cx="3812865" cy="4529967"/>
          </a:xfrm>
        </p:grpSpPr>
        <p:grpSp>
          <p:nvGrpSpPr>
            <p:cNvPr id="101" name="Group 100"/>
            <p:cNvGrpSpPr/>
            <p:nvPr/>
          </p:nvGrpSpPr>
          <p:grpSpPr>
            <a:xfrm>
              <a:off x="8025522" y="1753551"/>
              <a:ext cx="3425618" cy="4529967"/>
              <a:chOff x="7880958" y="1753551"/>
              <a:chExt cx="3503254" cy="4529967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>
                <a:off x="7880958" y="6283518"/>
                <a:ext cx="3497898" cy="0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H="1">
                <a:off x="7886314" y="1753551"/>
                <a:ext cx="3497898" cy="0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11378856" y="1753551"/>
                <a:ext cx="0" cy="4529967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 rot="5400000">
              <a:off x="11141185" y="3748232"/>
              <a:ext cx="105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660066"/>
                  </a:solidFill>
                </a:rPr>
                <a:t>∆Q(C⇝D)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7842" y="6210052"/>
            <a:ext cx="3337680" cy="338554"/>
            <a:chOff x="4687842" y="6210052"/>
            <a:chExt cx="3337680" cy="338554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4687842" y="6283518"/>
              <a:ext cx="3337680" cy="0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809792" y="6210052"/>
              <a:ext cx="105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660066"/>
                  </a:solidFill>
                </a:rPr>
                <a:t>∆Q(D⇝E)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90629" y="6281912"/>
            <a:ext cx="2297213" cy="338554"/>
            <a:chOff x="2390629" y="6281912"/>
            <a:chExt cx="2297213" cy="338554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2390629" y="6283518"/>
              <a:ext cx="2297213" cy="0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025420" y="6281912"/>
              <a:ext cx="105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660066"/>
                  </a:solidFill>
                </a:rPr>
                <a:t>∆Q(E⇝F)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0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Elbow Connector 78"/>
          <p:cNvCxnSpPr>
            <a:stCxn id="36" idx="4"/>
          </p:cNvCxnSpPr>
          <p:nvPr/>
        </p:nvCxnSpPr>
        <p:spPr>
          <a:xfrm rot="16200000" flipH="1">
            <a:off x="1554233" y="4485695"/>
            <a:ext cx="708555" cy="896552"/>
          </a:xfrm>
          <a:prstGeom prst="bentConnector2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flipV="1">
            <a:off x="1455302" y="2538418"/>
            <a:ext cx="935327" cy="825304"/>
          </a:xfrm>
          <a:prstGeom prst="bentConnector3">
            <a:avLst>
              <a:gd name="adj1" fmla="val -239"/>
            </a:avLst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75" idx="1"/>
          </p:cNvCxnSpPr>
          <p:nvPr/>
        </p:nvCxnSpPr>
        <p:spPr>
          <a:xfrm flipV="1">
            <a:off x="4354767" y="2538418"/>
            <a:ext cx="180341" cy="1594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6"/>
            <a:endCxn id="74" idx="1"/>
          </p:cNvCxnSpPr>
          <p:nvPr/>
        </p:nvCxnSpPr>
        <p:spPr>
          <a:xfrm>
            <a:off x="4342290" y="5288249"/>
            <a:ext cx="192818" cy="0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RPC – abstract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1875" y="3308725"/>
            <a:ext cx="1427408" cy="1217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17" name="Oval 16"/>
          <p:cNvSpPr/>
          <p:nvPr/>
        </p:nvSpPr>
        <p:spPr>
          <a:xfrm>
            <a:off x="3025419" y="1929634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sz="1200" dirty="0">
                <a:solidFill>
                  <a:schemeClr val="tx1"/>
                </a:solidFill>
              </a:rPr>
              <a:t>Construct transaction</a:t>
            </a:r>
          </a:p>
        </p:txBody>
      </p:sp>
      <p:cxnSp>
        <p:nvCxnSpPr>
          <p:cNvPr id="30" name="Elbow Connector 29"/>
          <p:cNvCxnSpPr>
            <a:stCxn id="51" idx="2"/>
            <a:endCxn id="36" idx="4"/>
          </p:cNvCxnSpPr>
          <p:nvPr/>
        </p:nvCxnSpPr>
        <p:spPr>
          <a:xfrm rot="10800000">
            <a:off x="1460235" y="4579695"/>
            <a:ext cx="1565185" cy="708555"/>
          </a:xfrm>
          <a:prstGeom prst="bentConnector2">
            <a:avLst/>
          </a:prstGeom>
          <a:ln w="2540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61982" y="3362127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Idle</a:t>
            </a:r>
          </a:p>
        </p:txBody>
      </p:sp>
      <p:cxnSp>
        <p:nvCxnSpPr>
          <p:cNvPr id="37" name="Elbow Connector 36"/>
          <p:cNvCxnSpPr>
            <a:stCxn id="36" idx="0"/>
            <a:endCxn id="17" idx="2"/>
          </p:cNvCxnSpPr>
          <p:nvPr/>
        </p:nvCxnSpPr>
        <p:spPr>
          <a:xfrm rot="5400000" flipH="1" flipV="1">
            <a:off x="1830972" y="2167681"/>
            <a:ext cx="823709" cy="1565185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90629" y="1753551"/>
            <a:ext cx="2297213" cy="0"/>
          </a:xfrm>
          <a:prstGeom prst="straightConnector1">
            <a:avLst/>
          </a:prstGeom>
          <a:ln>
            <a:solidFill>
              <a:srgbClr val="6600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25419" y="4679465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Complete transaction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90629" y="1543298"/>
            <a:ext cx="5640249" cy="5002386"/>
            <a:chOff x="2390629" y="1543298"/>
            <a:chExt cx="5640249" cy="50023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842" y="1543298"/>
              <a:ext cx="0" cy="500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390629" y="1583162"/>
              <a:ext cx="0" cy="496252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30878" y="1602166"/>
              <a:ext cx="0" cy="494351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>
            <a:off x="4687842" y="1753551"/>
            <a:ext cx="3343036" cy="0"/>
          </a:xfrm>
          <a:prstGeom prst="straightConnector1">
            <a:avLst/>
          </a:prstGeom>
          <a:ln>
            <a:solidFill>
              <a:srgbClr val="6600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90629" y="6283518"/>
            <a:ext cx="2297213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687842" y="6283518"/>
            <a:ext cx="3337680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919089" y="1929634"/>
            <a:ext cx="624274" cy="768812"/>
            <a:chOff x="1919089" y="1929634"/>
            <a:chExt cx="624274" cy="768812"/>
          </a:xfrm>
        </p:grpSpPr>
        <p:sp>
          <p:nvSpPr>
            <p:cNvPr id="71" name="4-Point Star 70"/>
            <p:cNvSpPr/>
            <p:nvPr/>
          </p:nvSpPr>
          <p:spPr>
            <a:xfrm>
              <a:off x="2237895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ine Callout 1 (No Border) 3"/>
            <p:cNvSpPr/>
            <p:nvPr/>
          </p:nvSpPr>
          <p:spPr>
            <a:xfrm>
              <a:off x="19190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20464"/>
                <a:gd name="adj4" fmla="val 15400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54767" y="5128220"/>
            <a:ext cx="485809" cy="579201"/>
            <a:chOff x="4354767" y="5128220"/>
            <a:chExt cx="485809" cy="579201"/>
          </a:xfrm>
        </p:grpSpPr>
        <p:sp>
          <p:nvSpPr>
            <p:cNvPr id="74" name="4-Point Star 73"/>
            <p:cNvSpPr/>
            <p:nvPr/>
          </p:nvSpPr>
          <p:spPr>
            <a:xfrm>
              <a:off x="4535108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Line Callout 1 (No Border) 51"/>
            <p:cNvSpPr/>
            <p:nvPr/>
          </p:nvSpPr>
          <p:spPr>
            <a:xfrm>
              <a:off x="4354767" y="5448277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62403"/>
                <a:gd name="adj4" fmla="val 113268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6789" y="1929634"/>
            <a:ext cx="523787" cy="768812"/>
            <a:chOff x="4316789" y="1929634"/>
            <a:chExt cx="523787" cy="768812"/>
          </a:xfrm>
        </p:grpSpPr>
        <p:sp>
          <p:nvSpPr>
            <p:cNvPr id="75" name="4-Point Star 74"/>
            <p:cNvSpPr/>
            <p:nvPr/>
          </p:nvSpPr>
          <p:spPr>
            <a:xfrm>
              <a:off x="4535108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Line Callout 1 (No Border) 55"/>
            <p:cNvSpPr/>
            <p:nvPr/>
          </p:nvSpPr>
          <p:spPr>
            <a:xfrm>
              <a:off x="43167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08512"/>
                <a:gd name="adj4" fmla="val 12437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8925" y="5128220"/>
            <a:ext cx="544438" cy="555095"/>
            <a:chOff x="1998925" y="5128220"/>
            <a:chExt cx="544438" cy="555095"/>
          </a:xfrm>
        </p:grpSpPr>
        <p:sp>
          <p:nvSpPr>
            <p:cNvPr id="76" name="4-Point Star 75"/>
            <p:cNvSpPr/>
            <p:nvPr/>
          </p:nvSpPr>
          <p:spPr>
            <a:xfrm>
              <a:off x="2237895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Line Callout 1 (No Border) 57"/>
            <p:cNvSpPr/>
            <p:nvPr/>
          </p:nvSpPr>
          <p:spPr>
            <a:xfrm>
              <a:off x="1998925" y="5424171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30531"/>
                <a:gd name="adj4" fmla="val 13178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90FB6-11F5-B348-A149-394825BE0A21}"/>
              </a:ext>
            </a:extLst>
          </p:cNvPr>
          <p:cNvGrpSpPr/>
          <p:nvPr/>
        </p:nvGrpSpPr>
        <p:grpSpPr>
          <a:xfrm>
            <a:off x="4342290" y="1929634"/>
            <a:ext cx="4064630" cy="4352278"/>
            <a:chOff x="4342290" y="1929634"/>
            <a:chExt cx="4064630" cy="4352278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7849496" y="2540012"/>
              <a:ext cx="212775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42290" y="2538418"/>
              <a:ext cx="53595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4342290" y="5288249"/>
              <a:ext cx="53595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074749" y="2538418"/>
              <a:ext cx="549669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6074749" y="5288249"/>
              <a:ext cx="549669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>
              <a:off x="4449283" y="3917509"/>
              <a:ext cx="38801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loud 7"/>
            <p:cNvSpPr/>
            <p:nvPr/>
          </p:nvSpPr>
          <p:spPr>
            <a:xfrm>
              <a:off x="5352586" y="3308726"/>
              <a:ext cx="2088633" cy="121756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624418" y="4679465"/>
              <a:ext cx="1196503" cy="121756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 </a:t>
              </a:r>
              <a:r>
                <a:rPr lang="en-US" sz="1200" dirty="0">
                  <a:solidFill>
                    <a:schemeClr val="tx1"/>
                  </a:solidFill>
                </a:rPr>
                <a:t>Transmit Response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78246" y="1929634"/>
              <a:ext cx="1196503" cy="121756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Send request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878246" y="4679465"/>
              <a:ext cx="1196503" cy="121756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Receive Response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6624418" y="1929634"/>
              <a:ext cx="1196503" cy="1217567"/>
            </a:xfrm>
            <a:prstGeom prst="ellipse">
              <a:avLst/>
            </a:prstGeom>
            <a:noFill/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Receive request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18820" y="5764580"/>
              <a:ext cx="567276" cy="517332"/>
              <a:chOff x="7618820" y="5764580"/>
              <a:chExt cx="567276" cy="517332"/>
            </a:xfrm>
          </p:grpSpPr>
          <p:sp>
            <p:nvSpPr>
              <p:cNvPr id="72" name="4-Point Star 71"/>
              <p:cNvSpPr/>
              <p:nvPr/>
            </p:nvSpPr>
            <p:spPr>
              <a:xfrm>
                <a:off x="7880628" y="5961855"/>
                <a:ext cx="305468" cy="320057"/>
              </a:xfrm>
              <a:prstGeom prst="star4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Line Callout 1 (No Border) 52"/>
              <p:cNvSpPr/>
              <p:nvPr/>
            </p:nvSpPr>
            <p:spPr>
              <a:xfrm>
                <a:off x="7618820" y="5764580"/>
                <a:ext cx="278792" cy="264903"/>
              </a:xfrm>
              <a:prstGeom prst="callout1">
                <a:avLst>
                  <a:gd name="adj1" fmla="val 78055"/>
                  <a:gd name="adj2" fmla="val 90268"/>
                  <a:gd name="adj3" fmla="val 112462"/>
                  <a:gd name="adj4" fmla="val 128083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878144" y="1929634"/>
              <a:ext cx="528776" cy="768812"/>
              <a:chOff x="7878144" y="1929634"/>
              <a:chExt cx="528776" cy="768812"/>
            </a:xfrm>
          </p:grpSpPr>
          <p:sp>
            <p:nvSpPr>
              <p:cNvPr id="73" name="4-Point Star 72"/>
              <p:cNvSpPr/>
              <p:nvPr/>
            </p:nvSpPr>
            <p:spPr>
              <a:xfrm>
                <a:off x="7878144" y="2378389"/>
                <a:ext cx="305468" cy="320057"/>
              </a:xfrm>
              <a:prstGeom prst="star4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Line Callout 1 (No Border) 54"/>
              <p:cNvSpPr/>
              <p:nvPr/>
            </p:nvSpPr>
            <p:spPr>
              <a:xfrm>
                <a:off x="8128128" y="1929634"/>
                <a:ext cx="278792" cy="259144"/>
              </a:xfrm>
              <a:prstGeom prst="callout1">
                <a:avLst>
                  <a:gd name="adj1" fmla="val 93991"/>
                  <a:gd name="adj2" fmla="val 19898"/>
                  <a:gd name="adj3" fmla="val 224448"/>
                  <a:gd name="adj4" fmla="val -27472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cxnSp>
          <p:nvCxnSpPr>
            <p:cNvPr id="65" name="Elbow Connector 64"/>
            <p:cNvCxnSpPr>
              <a:cxnSpLocks/>
              <a:stCxn id="72" idx="1"/>
              <a:endCxn id="13" idx="4"/>
            </p:cNvCxnSpPr>
            <p:nvPr/>
          </p:nvCxnSpPr>
          <p:spPr>
            <a:xfrm rot="10800000">
              <a:off x="7222670" y="5897032"/>
              <a:ext cx="657958" cy="224852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8975880" y="3655899"/>
            <a:ext cx="178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∆Q(C⇝D)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49FFB2F-984F-CD41-9242-4ABD4179861E}"/>
              </a:ext>
            </a:extLst>
          </p:cNvPr>
          <p:cNvCxnSpPr/>
          <p:nvPr/>
        </p:nvCxnSpPr>
        <p:spPr>
          <a:xfrm flipV="1">
            <a:off x="4394043" y="2539986"/>
            <a:ext cx="180341" cy="1594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9BC6809-EA04-2245-8DB9-E5EB80DE8C20}"/>
              </a:ext>
            </a:extLst>
          </p:cNvPr>
          <p:cNvCxnSpPr/>
          <p:nvPr/>
        </p:nvCxnSpPr>
        <p:spPr>
          <a:xfrm>
            <a:off x="4381566" y="5289817"/>
            <a:ext cx="192818" cy="0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78" y="-10324"/>
            <a:ext cx="10703859" cy="14881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6522720" cy="3951288"/>
          </a:xfrm>
        </p:spPr>
        <p:txBody>
          <a:bodyPr>
            <a:normAutofit/>
          </a:bodyPr>
          <a:lstStyle/>
          <a:p>
            <a:r>
              <a:rPr lang="en-US" dirty="0"/>
              <a:t>Consider how to enable Validation &amp; Verification of </a:t>
            </a:r>
            <a:r>
              <a:rPr lang="en-US" i="1" dirty="0"/>
              <a:t>cost</a:t>
            </a:r>
            <a:r>
              <a:rPr lang="en-US" dirty="0"/>
              <a:t> and </a:t>
            </a:r>
            <a:r>
              <a:rPr lang="en-US" i="1" dirty="0"/>
              <a:t>performance </a:t>
            </a:r>
          </a:p>
          <a:p>
            <a:pPr lvl="1"/>
            <a:r>
              <a:rPr lang="en-US" dirty="0"/>
              <a:t>for distributed and hierarchical systems </a:t>
            </a:r>
          </a:p>
          <a:p>
            <a:pPr lvl="1"/>
            <a:r>
              <a:rPr lang="en-US" dirty="0"/>
              <a:t>using developments of well-tried tools</a:t>
            </a:r>
          </a:p>
          <a:p>
            <a:pPr lvl="1"/>
            <a:r>
              <a:rPr lang="en-US" dirty="0"/>
              <a:t>supporting both initial and ongoing incremental development</a:t>
            </a:r>
          </a:p>
          <a:p>
            <a:r>
              <a:rPr lang="en-US" dirty="0"/>
              <a:t>Provide early visibility of </a:t>
            </a:r>
            <a:r>
              <a:rPr lang="en-US" i="1" dirty="0"/>
              <a:t>cost/performance hazards</a:t>
            </a:r>
          </a:p>
          <a:p>
            <a:pPr lvl="1"/>
            <a:r>
              <a:rPr lang="en-US" dirty="0"/>
              <a:t>avoiding costly failures</a:t>
            </a:r>
          </a:p>
          <a:p>
            <a:pPr lvl="1"/>
            <a:r>
              <a:rPr lang="en-US" dirty="0" err="1"/>
              <a:t>maximising</a:t>
            </a:r>
            <a:r>
              <a:rPr lang="en-US" dirty="0"/>
              <a:t> the chances of successful in-budget delivery of acceptable end-user outcomes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477760" y="1535113"/>
            <a:ext cx="4104641" cy="639762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pic>
        <p:nvPicPr>
          <p:cNvPr id="8" name="Picture 7" descr="PNSol Logo (Large, Transparent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93" y="2492594"/>
            <a:ext cx="2575600" cy="1079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101" y="3572592"/>
            <a:ext cx="1994919" cy="14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589" y="4098335"/>
            <a:ext cx="1043996" cy="1043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413" y="5895765"/>
            <a:ext cx="1847994" cy="357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66285" y="5885996"/>
            <a:ext cx="152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" y="-10253"/>
            <a:ext cx="10703859" cy="1488141"/>
          </a:xfrm>
          <a:prstGeom prst="rect">
            <a:avLst/>
          </a:prstGeom>
          <a:gradFill flip="none" rotWithShape="1">
            <a:gsLst>
              <a:gs pos="54000">
                <a:schemeClr val="accent6">
                  <a:lumMod val="60000"/>
                  <a:lumOff val="4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chemeClr val="accent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l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PEnDAR</a:t>
            </a:r>
            <a:r>
              <a:rPr lang="en-US" dirty="0"/>
              <a:t>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24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Elbow Connector 78"/>
          <p:cNvCxnSpPr>
            <a:stCxn id="36" idx="4"/>
          </p:cNvCxnSpPr>
          <p:nvPr/>
        </p:nvCxnSpPr>
        <p:spPr>
          <a:xfrm rot="16200000" flipH="1">
            <a:off x="1554233" y="4485695"/>
            <a:ext cx="708555" cy="896552"/>
          </a:xfrm>
          <a:prstGeom prst="bentConnector2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flipV="1">
            <a:off x="1455302" y="2538418"/>
            <a:ext cx="935327" cy="825304"/>
          </a:xfrm>
          <a:prstGeom prst="bentConnector3">
            <a:avLst>
              <a:gd name="adj1" fmla="val -239"/>
            </a:avLst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75" idx="1"/>
          </p:cNvCxnSpPr>
          <p:nvPr/>
        </p:nvCxnSpPr>
        <p:spPr>
          <a:xfrm flipV="1">
            <a:off x="4354767" y="2538418"/>
            <a:ext cx="180341" cy="1594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6"/>
            <a:endCxn id="74" idx="1"/>
          </p:cNvCxnSpPr>
          <p:nvPr/>
        </p:nvCxnSpPr>
        <p:spPr>
          <a:xfrm>
            <a:off x="4342290" y="5288249"/>
            <a:ext cx="192818" cy="0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RPC – abstract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1875" y="3308725"/>
            <a:ext cx="1427408" cy="1217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17" name="Oval 16"/>
          <p:cNvSpPr/>
          <p:nvPr/>
        </p:nvSpPr>
        <p:spPr>
          <a:xfrm>
            <a:off x="3025419" y="1929634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sz="1200" dirty="0">
                <a:solidFill>
                  <a:schemeClr val="tx1"/>
                </a:solidFill>
              </a:rPr>
              <a:t>Construct transaction</a:t>
            </a:r>
          </a:p>
        </p:txBody>
      </p:sp>
      <p:cxnSp>
        <p:nvCxnSpPr>
          <p:cNvPr id="30" name="Elbow Connector 29"/>
          <p:cNvCxnSpPr>
            <a:stCxn id="51" idx="2"/>
            <a:endCxn id="36" idx="4"/>
          </p:cNvCxnSpPr>
          <p:nvPr/>
        </p:nvCxnSpPr>
        <p:spPr>
          <a:xfrm rot="10800000">
            <a:off x="1460235" y="4579695"/>
            <a:ext cx="1565185" cy="708555"/>
          </a:xfrm>
          <a:prstGeom prst="bentConnector2">
            <a:avLst/>
          </a:prstGeom>
          <a:ln w="2540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61982" y="3362127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Idle</a:t>
            </a:r>
          </a:p>
        </p:txBody>
      </p:sp>
      <p:cxnSp>
        <p:nvCxnSpPr>
          <p:cNvPr id="37" name="Elbow Connector 36"/>
          <p:cNvCxnSpPr>
            <a:stCxn id="36" idx="0"/>
            <a:endCxn id="17" idx="2"/>
          </p:cNvCxnSpPr>
          <p:nvPr/>
        </p:nvCxnSpPr>
        <p:spPr>
          <a:xfrm rot="5400000" flipH="1" flipV="1">
            <a:off x="1830972" y="2167681"/>
            <a:ext cx="823709" cy="1565185"/>
          </a:xfrm>
          <a:prstGeom prst="bentConnector2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90629" y="1753551"/>
            <a:ext cx="2297213" cy="0"/>
          </a:xfrm>
          <a:prstGeom prst="straightConnector1">
            <a:avLst/>
          </a:prstGeom>
          <a:ln>
            <a:solidFill>
              <a:srgbClr val="6600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25419" y="4679465"/>
            <a:ext cx="1316871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Complete transaction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687842" y="1543298"/>
            <a:ext cx="0" cy="50023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90629" y="1583162"/>
            <a:ext cx="0" cy="496252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90629" y="6283518"/>
            <a:ext cx="2297213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919089" y="1929634"/>
            <a:ext cx="624274" cy="768812"/>
            <a:chOff x="1919089" y="1929634"/>
            <a:chExt cx="624274" cy="768812"/>
          </a:xfrm>
        </p:grpSpPr>
        <p:sp>
          <p:nvSpPr>
            <p:cNvPr id="71" name="4-Point Star 70"/>
            <p:cNvSpPr/>
            <p:nvPr/>
          </p:nvSpPr>
          <p:spPr>
            <a:xfrm>
              <a:off x="2237895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ine Callout 1 (No Border) 3"/>
            <p:cNvSpPr/>
            <p:nvPr/>
          </p:nvSpPr>
          <p:spPr>
            <a:xfrm>
              <a:off x="19190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20464"/>
                <a:gd name="adj4" fmla="val 15400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54767" y="5128220"/>
            <a:ext cx="485809" cy="579201"/>
            <a:chOff x="4354767" y="5128220"/>
            <a:chExt cx="485809" cy="579201"/>
          </a:xfrm>
        </p:grpSpPr>
        <p:sp>
          <p:nvSpPr>
            <p:cNvPr id="74" name="4-Point Star 73"/>
            <p:cNvSpPr/>
            <p:nvPr/>
          </p:nvSpPr>
          <p:spPr>
            <a:xfrm>
              <a:off x="4535108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Line Callout 1 (No Border) 51"/>
            <p:cNvSpPr/>
            <p:nvPr/>
          </p:nvSpPr>
          <p:spPr>
            <a:xfrm>
              <a:off x="4354767" y="5448277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62403"/>
                <a:gd name="adj4" fmla="val 113268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6789" y="1929634"/>
            <a:ext cx="523787" cy="768812"/>
            <a:chOff x="4316789" y="1929634"/>
            <a:chExt cx="523787" cy="768812"/>
          </a:xfrm>
        </p:grpSpPr>
        <p:sp>
          <p:nvSpPr>
            <p:cNvPr id="75" name="4-Point Star 74"/>
            <p:cNvSpPr/>
            <p:nvPr/>
          </p:nvSpPr>
          <p:spPr>
            <a:xfrm>
              <a:off x="4535108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Line Callout 1 (No Border) 55"/>
            <p:cNvSpPr/>
            <p:nvPr/>
          </p:nvSpPr>
          <p:spPr>
            <a:xfrm>
              <a:off x="43167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08512"/>
                <a:gd name="adj4" fmla="val 12437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8925" y="5128220"/>
            <a:ext cx="544438" cy="555095"/>
            <a:chOff x="1998925" y="5128220"/>
            <a:chExt cx="544438" cy="555095"/>
          </a:xfrm>
        </p:grpSpPr>
        <p:sp>
          <p:nvSpPr>
            <p:cNvPr id="76" name="4-Point Star 75"/>
            <p:cNvSpPr/>
            <p:nvPr/>
          </p:nvSpPr>
          <p:spPr>
            <a:xfrm>
              <a:off x="2237895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Line Callout 1 (No Border) 57"/>
            <p:cNvSpPr/>
            <p:nvPr/>
          </p:nvSpPr>
          <p:spPr>
            <a:xfrm>
              <a:off x="1998925" y="5424171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30531"/>
                <a:gd name="adj4" fmla="val 13178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17585" y="3726342"/>
            <a:ext cx="163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∆Q(B⇝E)</a:t>
            </a:r>
          </a:p>
        </p:txBody>
      </p:sp>
    </p:spTree>
    <p:extLst>
      <p:ext uri="{BB962C8B-B14F-4D97-AF65-F5344CB8AC3E}">
        <p14:creationId xmlns:p14="http://schemas.microsoft.com/office/powerpoint/2010/main" val="20584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51" grpId="0" animBg="1"/>
      <p:bldP spid="67" grpId="0"/>
      <p:bldP spid="6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Elbow Connector 78"/>
          <p:cNvCxnSpPr>
            <a:stCxn id="36" idx="4"/>
          </p:cNvCxnSpPr>
          <p:nvPr/>
        </p:nvCxnSpPr>
        <p:spPr>
          <a:xfrm rot="16200000" flipH="1">
            <a:off x="1554233" y="4485695"/>
            <a:ext cx="708555" cy="896552"/>
          </a:xfrm>
          <a:prstGeom prst="bentConnector2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flipV="1">
            <a:off x="1455302" y="2538418"/>
            <a:ext cx="935327" cy="825304"/>
          </a:xfrm>
          <a:prstGeom prst="bentConnector3">
            <a:avLst>
              <a:gd name="adj1" fmla="val -239"/>
            </a:avLst>
          </a:prstGeom>
          <a:ln w="254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RPC – abstract performance</a:t>
            </a:r>
          </a:p>
        </p:txBody>
      </p:sp>
      <p:sp>
        <p:nvSpPr>
          <p:cNvPr id="36" name="Oval 35"/>
          <p:cNvSpPr/>
          <p:nvPr/>
        </p:nvSpPr>
        <p:spPr>
          <a:xfrm>
            <a:off x="861982" y="3362127"/>
            <a:ext cx="1196503" cy="1217567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Idle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19089" y="1929634"/>
            <a:ext cx="624274" cy="768812"/>
            <a:chOff x="1919089" y="1929634"/>
            <a:chExt cx="624274" cy="768812"/>
          </a:xfrm>
        </p:grpSpPr>
        <p:sp>
          <p:nvSpPr>
            <p:cNvPr id="71" name="4-Point Star 70"/>
            <p:cNvSpPr/>
            <p:nvPr/>
          </p:nvSpPr>
          <p:spPr>
            <a:xfrm>
              <a:off x="2237895" y="2378389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ine Callout 1 (No Border) 3"/>
            <p:cNvSpPr/>
            <p:nvPr/>
          </p:nvSpPr>
          <p:spPr>
            <a:xfrm>
              <a:off x="1919089" y="1929634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220464"/>
                <a:gd name="adj4" fmla="val 15400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8925" y="5128220"/>
            <a:ext cx="544438" cy="555095"/>
            <a:chOff x="1998925" y="5128220"/>
            <a:chExt cx="544438" cy="555095"/>
          </a:xfrm>
        </p:grpSpPr>
        <p:sp>
          <p:nvSpPr>
            <p:cNvPr id="76" name="4-Point Star 75"/>
            <p:cNvSpPr/>
            <p:nvPr/>
          </p:nvSpPr>
          <p:spPr>
            <a:xfrm>
              <a:off x="2237895" y="5128220"/>
              <a:ext cx="305468" cy="320057"/>
            </a:xfrm>
            <a:prstGeom prst="star4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Line Callout 1 (No Border) 57"/>
            <p:cNvSpPr/>
            <p:nvPr/>
          </p:nvSpPr>
          <p:spPr>
            <a:xfrm>
              <a:off x="1998925" y="5424171"/>
              <a:ext cx="278792" cy="259144"/>
            </a:xfrm>
            <a:prstGeom prst="callout1">
              <a:avLst>
                <a:gd name="adj1" fmla="val 78055"/>
                <a:gd name="adj2" fmla="val 90268"/>
                <a:gd name="adj3" fmla="val -30531"/>
                <a:gd name="adj4" fmla="val 13178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390629" y="3726342"/>
            <a:ext cx="161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∆Q(A⇝F)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390629" y="1583162"/>
            <a:ext cx="0" cy="496252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592417" cy="4525963"/>
          </a:xfrm>
        </p:spPr>
        <p:txBody>
          <a:bodyPr>
            <a:normAutofit/>
          </a:bodyPr>
          <a:lstStyle/>
          <a:p>
            <a:r>
              <a:rPr lang="en-US" dirty="0"/>
              <a:t>User performance requirement is a bound on ∆Q(A⇝F), e.g.</a:t>
            </a:r>
          </a:p>
          <a:p>
            <a:pPr lvl="1"/>
            <a:r>
              <a:rPr lang="en-US" dirty="0"/>
              <a:t>50% within 500ms </a:t>
            </a:r>
          </a:p>
          <a:p>
            <a:pPr lvl="1"/>
            <a:r>
              <a:rPr lang="en-US" dirty="0"/>
              <a:t>95% within 750ms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Decompose this as </a:t>
            </a:r>
            <a:br>
              <a:rPr lang="en-US" dirty="0"/>
            </a:br>
            <a:r>
              <a:rPr lang="en-US" dirty="0"/>
              <a:t>∆Q(A⇝F) = </a:t>
            </a:r>
            <a:br>
              <a:rPr lang="en-US" dirty="0"/>
            </a:br>
            <a:r>
              <a:rPr lang="en-US" dirty="0"/>
              <a:t>∆Q(A⇝B) ⊕ ∆Q(B⇝E) ⊕ ∆Q(E⇝F)</a:t>
            </a:r>
          </a:p>
          <a:p>
            <a:r>
              <a:rPr lang="en-US" dirty="0"/>
              <a:t>How these terms combine depends on the behaviour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requirement</a:t>
            </a:r>
          </a:p>
        </p:txBody>
      </p:sp>
      <p:pic>
        <p:nvPicPr>
          <p:cNvPr id="5" name="Picture 4" descr="Q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14" y="1494015"/>
            <a:ext cx="5363985" cy="53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the request or its acknowledgement may be lost, the process retries after a 333ms timeout</a:t>
            </a:r>
          </a:p>
          <a:p>
            <a:pPr lvl="1"/>
            <a:r>
              <a:rPr lang="en-US" dirty="0"/>
              <a:t>failure mitigation</a:t>
            </a:r>
          </a:p>
          <a:p>
            <a:r>
              <a:rPr lang="en-US" dirty="0"/>
              <a:t>After three attempts the transaction is deemed to have failed</a:t>
            </a:r>
          </a:p>
          <a:p>
            <a:pPr lvl="1"/>
            <a:r>
              <a:rPr lang="en-US" dirty="0"/>
              <a:t>failure propagation</a:t>
            </a:r>
          </a:p>
          <a:p>
            <a:r>
              <a:rPr lang="en-US" dirty="0"/>
              <a:t>Can unroll the loop for a clearer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78" y="-10324"/>
            <a:ext cx="10703859" cy="1488141"/>
          </a:xfrm>
        </p:spPr>
        <p:txBody>
          <a:bodyPr/>
          <a:lstStyle/>
          <a:p>
            <a:r>
              <a:rPr lang="en-US" dirty="0"/>
              <a:t>Front-end behaviour (1)</a:t>
            </a:r>
          </a:p>
        </p:txBody>
      </p:sp>
      <p:pic>
        <p:nvPicPr>
          <p:cNvPr id="3" name="Picture 2" descr="front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30" y="1477817"/>
            <a:ext cx="4191000" cy="5143500"/>
          </a:xfrm>
          <a:prstGeom prst="rect">
            <a:avLst/>
          </a:prstGeom>
        </p:spPr>
      </p:pic>
      <p:sp>
        <p:nvSpPr>
          <p:cNvPr id="7" name="Line Callout 1 (No Border) 6"/>
          <p:cNvSpPr/>
          <p:nvPr/>
        </p:nvSpPr>
        <p:spPr>
          <a:xfrm>
            <a:off x="6856830" y="2059206"/>
            <a:ext cx="278792" cy="259144"/>
          </a:xfrm>
          <a:prstGeom prst="callout1">
            <a:avLst>
              <a:gd name="adj1" fmla="val 78055"/>
              <a:gd name="adj2" fmla="val 90268"/>
              <a:gd name="adj3" fmla="val 220464"/>
              <a:gd name="adj4" fmla="val 15400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Line Callout 1 (No Border) 7"/>
          <p:cNvSpPr/>
          <p:nvPr/>
        </p:nvSpPr>
        <p:spPr>
          <a:xfrm>
            <a:off x="9997588" y="5448277"/>
            <a:ext cx="278792" cy="259144"/>
          </a:xfrm>
          <a:prstGeom prst="callout1">
            <a:avLst>
              <a:gd name="adj1" fmla="val 46183"/>
              <a:gd name="adj2" fmla="val -9732"/>
              <a:gd name="adj3" fmla="val -34515"/>
              <a:gd name="adj4" fmla="val -10895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Line Callout 1 (No Border) 10"/>
          <p:cNvSpPr/>
          <p:nvPr/>
        </p:nvSpPr>
        <p:spPr>
          <a:xfrm>
            <a:off x="7249391" y="4799824"/>
            <a:ext cx="278792" cy="259144"/>
          </a:xfrm>
          <a:prstGeom prst="callout1">
            <a:avLst>
              <a:gd name="adj1" fmla="val 78055"/>
              <a:gd name="adj2" fmla="val 90268"/>
              <a:gd name="adj3" fmla="val 128831"/>
              <a:gd name="adj4" fmla="val 17252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Line Callout 1 (No Border) 12"/>
          <p:cNvSpPr/>
          <p:nvPr/>
        </p:nvSpPr>
        <p:spPr>
          <a:xfrm>
            <a:off x="9718796" y="2274188"/>
            <a:ext cx="278792" cy="259144"/>
          </a:xfrm>
          <a:prstGeom prst="callout1">
            <a:avLst>
              <a:gd name="adj1" fmla="val 82039"/>
              <a:gd name="adj2" fmla="val 31008"/>
              <a:gd name="adj3" fmla="val 212496"/>
              <a:gd name="adj4" fmla="val -2376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842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78" y="-10324"/>
            <a:ext cx="10703859" cy="1488141"/>
          </a:xfrm>
        </p:spPr>
        <p:txBody>
          <a:bodyPr/>
          <a:lstStyle/>
          <a:p>
            <a:r>
              <a:rPr lang="en-US" dirty="0"/>
              <a:t>Front-end behaviour (2)</a:t>
            </a:r>
          </a:p>
        </p:txBody>
      </p:sp>
      <p:pic>
        <p:nvPicPr>
          <p:cNvPr id="2" name="Picture 1" descr="frontEndUnrol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361"/>
            <a:ext cx="12192000" cy="475508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994885" y="2013263"/>
            <a:ext cx="4818451" cy="3644577"/>
          </a:xfrm>
          <a:custGeom>
            <a:avLst/>
            <a:gdLst>
              <a:gd name="connsiteX0" fmla="*/ 4632589 w 4818451"/>
              <a:gd name="connsiteY0" fmla="*/ 0 h 3644577"/>
              <a:gd name="connsiteX1" fmla="*/ 2484856 w 4818451"/>
              <a:gd name="connsiteY1" fmla="*/ 299408 h 3644577"/>
              <a:gd name="connsiteX2" fmla="*/ 99633 w 4818451"/>
              <a:gd name="connsiteY2" fmla="*/ 1466069 h 3644577"/>
              <a:gd name="connsiteX3" fmla="*/ 553961 w 4818451"/>
              <a:gd name="connsiteY3" fmla="*/ 3128301 h 3644577"/>
              <a:gd name="connsiteX4" fmla="*/ 1514246 w 4818451"/>
              <a:gd name="connsiteY4" fmla="*/ 3644522 h 3644577"/>
              <a:gd name="connsiteX5" fmla="*/ 1700107 w 4818451"/>
              <a:gd name="connsiteY5" fmla="*/ 3107652 h 3644577"/>
              <a:gd name="connsiteX6" fmla="*/ 1793038 w 4818451"/>
              <a:gd name="connsiteY6" fmla="*/ 1940992 h 3644577"/>
              <a:gd name="connsiteX7" fmla="*/ 4818451 w 4818451"/>
              <a:gd name="connsiteY7" fmla="*/ 299408 h 364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8451" h="3644577">
                <a:moveTo>
                  <a:pt x="4632589" y="0"/>
                </a:moveTo>
                <a:cubicBezTo>
                  <a:pt x="3936469" y="27531"/>
                  <a:pt x="3240349" y="55063"/>
                  <a:pt x="2484856" y="299408"/>
                </a:cubicBezTo>
                <a:cubicBezTo>
                  <a:pt x="1729363" y="543753"/>
                  <a:pt x="421449" y="994587"/>
                  <a:pt x="99633" y="1466069"/>
                </a:cubicBezTo>
                <a:cubicBezTo>
                  <a:pt x="-222183" y="1937551"/>
                  <a:pt x="318192" y="2765225"/>
                  <a:pt x="553961" y="3128301"/>
                </a:cubicBezTo>
                <a:cubicBezTo>
                  <a:pt x="789730" y="3491377"/>
                  <a:pt x="1323222" y="3647964"/>
                  <a:pt x="1514246" y="3644522"/>
                </a:cubicBezTo>
                <a:cubicBezTo>
                  <a:pt x="1705270" y="3641081"/>
                  <a:pt x="1653642" y="3391574"/>
                  <a:pt x="1700107" y="3107652"/>
                </a:cubicBezTo>
                <a:cubicBezTo>
                  <a:pt x="1746572" y="2823730"/>
                  <a:pt x="1273314" y="2409033"/>
                  <a:pt x="1793038" y="1940992"/>
                </a:cubicBezTo>
                <a:cubicBezTo>
                  <a:pt x="2312762" y="1472951"/>
                  <a:pt x="4818451" y="299408"/>
                  <a:pt x="4818451" y="299408"/>
                </a:cubicBezTo>
              </a:path>
            </a:pathLst>
          </a:custGeom>
          <a:ln w="25400">
            <a:solidFill>
              <a:schemeClr val="accent5"/>
            </a:solidFill>
            <a:headEnd type="oval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5785" y="1827423"/>
            <a:ext cx="5811311" cy="4387257"/>
          </a:xfrm>
          <a:custGeom>
            <a:avLst/>
            <a:gdLst>
              <a:gd name="connsiteX0" fmla="*/ 5254294 w 5811311"/>
              <a:gd name="connsiteY0" fmla="*/ 0 h 4387257"/>
              <a:gd name="connsiteX1" fmla="*/ 2228882 w 5811311"/>
              <a:gd name="connsiteY1" fmla="*/ 361355 h 4387257"/>
              <a:gd name="connsiteX2" fmla="*/ 432220 w 5811311"/>
              <a:gd name="connsiteY2" fmla="*/ 1342176 h 4387257"/>
              <a:gd name="connsiteX3" fmla="*/ 81148 w 5811311"/>
              <a:gd name="connsiteY3" fmla="*/ 2405592 h 4387257"/>
              <a:gd name="connsiteX4" fmla="*/ 1640320 w 5811311"/>
              <a:gd name="connsiteY4" fmla="*/ 4109122 h 4387257"/>
              <a:gd name="connsiteX5" fmla="*/ 2373440 w 5811311"/>
              <a:gd name="connsiteY5" fmla="*/ 4212366 h 4387257"/>
              <a:gd name="connsiteX6" fmla="*/ 3726099 w 5811311"/>
              <a:gd name="connsiteY6" fmla="*/ 2384943 h 4387257"/>
              <a:gd name="connsiteX7" fmla="*/ 4077171 w 5811311"/>
              <a:gd name="connsiteY7" fmla="*/ 2374618 h 4387257"/>
              <a:gd name="connsiteX8" fmla="*/ 5326574 w 5811311"/>
              <a:gd name="connsiteY8" fmla="*/ 3881985 h 4387257"/>
              <a:gd name="connsiteX9" fmla="*/ 5780902 w 5811311"/>
              <a:gd name="connsiteY9" fmla="*/ 3241870 h 4387257"/>
              <a:gd name="connsiteX10" fmla="*/ 5770576 w 5811311"/>
              <a:gd name="connsiteY10" fmla="*/ 588493 h 4387257"/>
              <a:gd name="connsiteX11" fmla="*/ 5770576 w 5811311"/>
              <a:gd name="connsiteY11" fmla="*/ 588493 h 438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11311" h="4387257">
                <a:moveTo>
                  <a:pt x="5254294" y="0"/>
                </a:moveTo>
                <a:cubicBezTo>
                  <a:pt x="4143427" y="68829"/>
                  <a:pt x="3032561" y="137659"/>
                  <a:pt x="2228882" y="361355"/>
                </a:cubicBezTo>
                <a:cubicBezTo>
                  <a:pt x="1425203" y="585051"/>
                  <a:pt x="790176" y="1001470"/>
                  <a:pt x="432220" y="1342176"/>
                </a:cubicBezTo>
                <a:cubicBezTo>
                  <a:pt x="74264" y="1682882"/>
                  <a:pt x="-120202" y="1944434"/>
                  <a:pt x="81148" y="2405592"/>
                </a:cubicBezTo>
                <a:cubicBezTo>
                  <a:pt x="282498" y="2866750"/>
                  <a:pt x="1258271" y="3807993"/>
                  <a:pt x="1640320" y="4109122"/>
                </a:cubicBezTo>
                <a:cubicBezTo>
                  <a:pt x="2022369" y="4410251"/>
                  <a:pt x="2025810" y="4499729"/>
                  <a:pt x="2373440" y="4212366"/>
                </a:cubicBezTo>
                <a:cubicBezTo>
                  <a:pt x="2721070" y="3925003"/>
                  <a:pt x="3442144" y="2691234"/>
                  <a:pt x="3726099" y="2384943"/>
                </a:cubicBezTo>
                <a:cubicBezTo>
                  <a:pt x="4010054" y="2078652"/>
                  <a:pt x="3810425" y="2125111"/>
                  <a:pt x="4077171" y="2374618"/>
                </a:cubicBezTo>
                <a:cubicBezTo>
                  <a:pt x="4343917" y="2624125"/>
                  <a:pt x="5042619" y="3737443"/>
                  <a:pt x="5326574" y="3881985"/>
                </a:cubicBezTo>
                <a:cubicBezTo>
                  <a:pt x="5610529" y="4026527"/>
                  <a:pt x="5706902" y="3790785"/>
                  <a:pt x="5780902" y="3241870"/>
                </a:cubicBezTo>
                <a:cubicBezTo>
                  <a:pt x="5854902" y="2692955"/>
                  <a:pt x="5770576" y="588493"/>
                  <a:pt x="5770576" y="588493"/>
                </a:cubicBezTo>
                <a:lnTo>
                  <a:pt x="5770576" y="588493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  <a:headEnd type="oval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have a non-preemptive first-to-finish synchronisation between receiving the response and the timeout</a:t>
            </a:r>
          </a:p>
          <a:p>
            <a:r>
              <a:rPr lang="en-US" dirty="0"/>
              <a:t>Which execution path is taken is a probabilistic choice depending on the ∆Q(B ⇝E)</a:t>
            </a:r>
          </a:p>
          <a:p>
            <a:pPr lvl="1"/>
            <a:r>
              <a:rPr lang="en-US" dirty="0"/>
              <a:t>combine the ∆Qs of the different paths with these probabilities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Assumptions:</a:t>
            </a:r>
          </a:p>
          <a:p>
            <a:pPr marL="0" indent="0">
              <a:buNone/>
            </a:pPr>
            <a:r>
              <a:rPr lang="en-US" dirty="0"/>
              <a:t>For an initial customer deployment over UK broadband with the server in the US East Coast:</a:t>
            </a:r>
          </a:p>
          <a:p>
            <a:r>
              <a:rPr lang="en-US" dirty="0"/>
              <a:t>∆Q(B⇝C) and ∆Q(D⇝E) the same:</a:t>
            </a:r>
          </a:p>
          <a:p>
            <a:pPr lvl="1"/>
            <a:r>
              <a:rPr lang="en-US" dirty="0"/>
              <a:t>minimum delay 95ms</a:t>
            </a:r>
          </a:p>
          <a:p>
            <a:pPr lvl="1"/>
            <a:r>
              <a:rPr lang="en-US" dirty="0"/>
              <a:t>50ms variability</a:t>
            </a:r>
          </a:p>
          <a:p>
            <a:pPr lvl="1"/>
            <a:r>
              <a:rPr lang="en-US" dirty="0"/>
              <a:t>1-2% loss</a:t>
            </a:r>
          </a:p>
          <a:p>
            <a:r>
              <a:rPr lang="en-US" dirty="0"/>
              <a:t>∆Q(C⇝D) uniformly distributed between 25ms and 60ms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(1)</a:t>
            </a:r>
          </a:p>
        </p:txBody>
      </p:sp>
    </p:spTree>
    <p:extLst>
      <p:ext uri="{BB962C8B-B14F-4D97-AF65-F5344CB8AC3E}">
        <p14:creationId xmlns:p14="http://schemas.microsoft.com/office/powerpoint/2010/main" val="30505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(2)</a:t>
            </a:r>
          </a:p>
        </p:txBody>
      </p:sp>
      <p:pic>
        <p:nvPicPr>
          <p:cNvPr id="6" name="Picture 5" descr="InitialCusto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2" y="1494015"/>
            <a:ext cx="5363985" cy="536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" y="1494015"/>
            <a:ext cx="5363985" cy="5363985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1270003" y="3048000"/>
            <a:ext cx="1280583" cy="360000"/>
          </a:xfrm>
          <a:prstGeom prst="wedgeRectCallout">
            <a:avLst>
              <a:gd name="adj1" fmla="val -80337"/>
              <a:gd name="adj2" fmla="val -197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∆Q(C⇝D)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591987" y="3697816"/>
            <a:ext cx="1280583" cy="360000"/>
          </a:xfrm>
          <a:prstGeom prst="wedgeRectCallout">
            <a:avLst>
              <a:gd name="adj1" fmla="val -80337"/>
              <a:gd name="adj2" fmla="val -197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∆Q(B⇝E) 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057218" y="3048000"/>
            <a:ext cx="1280583" cy="360000"/>
          </a:xfrm>
          <a:prstGeom prst="wedgeRectCallout">
            <a:avLst>
              <a:gd name="adj1" fmla="val -153064"/>
              <a:gd name="adj2" fmla="val -520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∆Q(A⇝F) 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9466480" y="4427528"/>
            <a:ext cx="1446442" cy="360000"/>
          </a:xfrm>
          <a:prstGeom prst="wedgeRectCallout">
            <a:avLst>
              <a:gd name="adj1" fmla="val -153064"/>
              <a:gd name="adj2" fmla="val -520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2588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far, the verification task seems straightforward:</a:t>
            </a:r>
          </a:p>
          <a:p>
            <a:pPr lvl="1"/>
            <a:r>
              <a:rPr lang="en-US" dirty="0"/>
              <a:t>provided the network and server performance are within the given bounds, then the front end will deliver the required end-user experience </a:t>
            </a:r>
          </a:p>
          <a:p>
            <a:r>
              <a:rPr lang="en-US" dirty="0"/>
              <a:t>However, this seems to have plenty of slack</a:t>
            </a:r>
          </a:p>
          <a:p>
            <a:pPr lvl="1"/>
            <a:r>
              <a:rPr lang="en-US" dirty="0"/>
              <a:t>can we validate a different set of requirements?</a:t>
            </a:r>
          </a:p>
          <a:p>
            <a:pPr lvl="1"/>
            <a:r>
              <a:rPr lang="en-US" dirty="0"/>
              <a:t>how far can we relax them?</a:t>
            </a:r>
          </a:p>
          <a:p>
            <a:r>
              <a:rPr lang="en-US" dirty="0"/>
              <a:t>With this model we can explore:</a:t>
            </a:r>
          </a:p>
          <a:p>
            <a:pPr lvl="1"/>
            <a:r>
              <a:rPr lang="en-US" dirty="0"/>
              <a:t>varying the network performance </a:t>
            </a:r>
          </a:p>
          <a:p>
            <a:pPr lvl="2"/>
            <a:r>
              <a:rPr lang="en-US" dirty="0"/>
              <a:t>e.g. an alternate server on the US West Coast, with more routing choices</a:t>
            </a:r>
          </a:p>
          <a:p>
            <a:pPr lvl="1"/>
            <a:r>
              <a:rPr lang="en-US" dirty="0"/>
              <a:t>varying the server performance (e.g. as a result of load)</a:t>
            </a:r>
          </a:p>
          <a:p>
            <a:pPr lvl="2"/>
            <a:r>
              <a:rPr lang="en-US" dirty="0"/>
              <a:t>not today!</a:t>
            </a:r>
          </a:p>
        </p:txBody>
      </p:sp>
    </p:spTree>
    <p:extLst>
      <p:ext uri="{BB962C8B-B14F-4D97-AF65-F5344CB8AC3E}">
        <p14:creationId xmlns:p14="http://schemas.microsoft.com/office/powerpoint/2010/main" val="519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(3)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7" y="1479293"/>
            <a:ext cx="5363985" cy="5363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293"/>
            <a:ext cx="5363985" cy="536398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41917" y="3058583"/>
            <a:ext cx="1094273" cy="360000"/>
          </a:xfrm>
          <a:prstGeom prst="wedgeRectCallout">
            <a:avLst>
              <a:gd name="adj1" fmla="val -77367"/>
              <a:gd name="adj2" fmla="val -168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∆Q(C⇝D) 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158068" y="2406649"/>
            <a:ext cx="1280583" cy="360000"/>
          </a:xfrm>
          <a:prstGeom prst="wedgeRectCallout">
            <a:avLst>
              <a:gd name="adj1" fmla="val -80337"/>
              <a:gd name="adj2" fmla="val -197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∆Q(B⇝E) 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96583" y="2264833"/>
            <a:ext cx="465667" cy="141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9057218" y="3048000"/>
            <a:ext cx="1280583" cy="360000"/>
          </a:xfrm>
          <a:prstGeom prst="wedgeRectCallout">
            <a:avLst>
              <a:gd name="adj1" fmla="val -157521"/>
              <a:gd name="adj2" fmla="val -520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∆Q(A⇝F) 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223890" y="4427528"/>
            <a:ext cx="1446442" cy="360000"/>
          </a:xfrm>
          <a:prstGeom prst="wedgeRectCallout">
            <a:avLst>
              <a:gd name="adj1" fmla="val -153064"/>
              <a:gd name="adj2" fmla="val -520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859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 performance </a:t>
            </a:r>
            <a:r>
              <a:rPr lang="en-US" b="1" dirty="0"/>
              <a:t>validation</a:t>
            </a:r>
            <a:r>
              <a:rPr lang="en-US" dirty="0"/>
              <a:t> consists of:</a:t>
            </a:r>
          </a:p>
          <a:p>
            <a:pPr lvl="1"/>
            <a:r>
              <a:rPr lang="en-US" dirty="0" err="1"/>
              <a:t>analysing</a:t>
            </a:r>
            <a:r>
              <a:rPr lang="en-US" dirty="0"/>
              <a:t> the interaction of system behaviour and subsystem performance requirements </a:t>
            </a:r>
          </a:p>
          <a:p>
            <a:pPr lvl="1"/>
            <a:r>
              <a:rPr lang="en-US" dirty="0"/>
              <a:t>showing that this ‘adds up’ to meet the quantified requirements (QTA)</a:t>
            </a:r>
          </a:p>
          <a:p>
            <a:r>
              <a:rPr lang="en-US" dirty="0"/>
              <a:t>System performance </a:t>
            </a:r>
            <a:r>
              <a:rPr lang="en-US" b="1" dirty="0"/>
              <a:t>verification</a:t>
            </a:r>
            <a:r>
              <a:rPr lang="en-US" dirty="0"/>
              <a:t> consists of showing that subsystems meet their QTAs</a:t>
            </a:r>
          </a:p>
          <a:p>
            <a:pPr lvl="1"/>
            <a:r>
              <a:rPr lang="en-US" dirty="0"/>
              <a:t>by analysis and/or measurement of ∆Q of the subsystems’ observable behaviour</a:t>
            </a:r>
          </a:p>
          <a:p>
            <a:r>
              <a:rPr lang="en-US" dirty="0"/>
              <a:t>This provides acceptance and/or contractual criteria for third-party subsystems or services</a:t>
            </a:r>
          </a:p>
          <a:p>
            <a:pPr lvl="1"/>
            <a:r>
              <a:rPr lang="en-US" dirty="0"/>
              <a:t>substantially reduces performance integration risks and hence re-work</a:t>
            </a:r>
          </a:p>
        </p:txBody>
      </p:sp>
    </p:spTree>
    <p:extLst>
      <p:ext uri="{BB962C8B-B14F-4D97-AF65-F5344CB8AC3E}">
        <p14:creationId xmlns:p14="http://schemas.microsoft.com/office/powerpoint/2010/main" val="34774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correctness is not enough</a:t>
            </a:r>
          </a:p>
        </p:txBody>
      </p:sp>
    </p:spTree>
    <p:extLst>
      <p:ext uri="{BB962C8B-B14F-4D97-AF65-F5344CB8AC3E}">
        <p14:creationId xmlns:p14="http://schemas.microsoft.com/office/powerpoint/2010/main" val="1506865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96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ECDC-7D4A-AD43-9781-8509BB12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1BBF-853E-A34F-B37B-3E22A813B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6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Virtualised server has a limit on the rate of I/O operations</a:t>
            </a:r>
          </a:p>
          <a:p>
            <a:pPr lvl="1"/>
            <a:r>
              <a:rPr lang="en-US" dirty="0"/>
              <a:t>So that the underlying infrastructure can be reasonably shared</a:t>
            </a:r>
          </a:p>
          <a:p>
            <a:pPr lvl="1"/>
            <a:r>
              <a:rPr lang="en-US" dirty="0"/>
              <a:t>Such parameters affect the OPEX</a:t>
            </a:r>
          </a:p>
          <a:p>
            <a:r>
              <a:rPr lang="en-US" dirty="0"/>
              <a:t>Typically access is controlled via a token-bucket shaper</a:t>
            </a:r>
          </a:p>
          <a:p>
            <a:pPr lvl="1"/>
            <a:r>
              <a:rPr lang="en-US" dirty="0"/>
              <a:t>Allows small bursts</a:t>
            </a:r>
          </a:p>
          <a:p>
            <a:pPr lvl="1"/>
            <a:r>
              <a:rPr lang="en-US" dirty="0"/>
              <a:t>Limit long-term average use</a:t>
            </a:r>
          </a:p>
          <a:p>
            <a:pPr lvl="1"/>
            <a:r>
              <a:rPr lang="en-US" dirty="0"/>
              <a:t>This constitutes a QTA</a:t>
            </a:r>
          </a:p>
          <a:p>
            <a:pPr lvl="2"/>
            <a:r>
              <a:rPr lang="en-US" dirty="0"/>
              <a:t>Need to verify both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Delivered performance of the virtualised I/O thus depends on recent usage history</a:t>
            </a:r>
          </a:p>
          <a:p>
            <a:pPr lvl="1"/>
            <a:r>
              <a:rPr lang="en-US" dirty="0"/>
              <a:t>Load is a function of number of front-ends accessing the service and the proportion of re-tries</a:t>
            </a:r>
          </a:p>
          <a:p>
            <a:pPr lvl="1"/>
            <a:r>
              <a:rPr lang="en-US" dirty="0"/>
              <a:t>Re-tries depend on the ∆Q(B ⇝E) – which in turn depends on the performance of the I/O system!</a:t>
            </a:r>
          </a:p>
          <a:p>
            <a:r>
              <a:rPr lang="en-US" dirty="0"/>
              <a:t>This has been modeled here via a probability of taking a ‘slow path’ in the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resource consumption</a:t>
            </a:r>
          </a:p>
        </p:txBody>
      </p:sp>
    </p:spTree>
    <p:extLst>
      <p:ext uri="{BB962C8B-B14F-4D97-AF65-F5344CB8AC3E}">
        <p14:creationId xmlns:p14="http://schemas.microsoft.com/office/powerpoint/2010/main" val="38603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(4)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2" y="1494015"/>
            <a:ext cx="5363985" cy="5363985"/>
          </a:xfrm>
          <a:prstGeom prst="rect">
            <a:avLst/>
          </a:prstGeom>
        </p:spPr>
      </p:pic>
      <p:pic>
        <p:nvPicPr>
          <p:cNvPr id="2" name="Picture 1" descr="InitialCustomerUnder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293"/>
            <a:ext cx="5363985" cy="536398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397001" y="4127500"/>
            <a:ext cx="1213677" cy="360000"/>
          </a:xfrm>
          <a:prstGeom prst="wedgeRectCallout">
            <a:avLst>
              <a:gd name="adj1" fmla="val -77367"/>
              <a:gd name="adj2" fmla="val -168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∆Q(C⇝D) 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983568" y="2226649"/>
            <a:ext cx="1280583" cy="360000"/>
          </a:xfrm>
          <a:prstGeom prst="wedgeRectCallout">
            <a:avLst>
              <a:gd name="adj1" fmla="val -80337"/>
              <a:gd name="adj2" fmla="val -197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∆Q(B⇝E)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9466480" y="5340744"/>
            <a:ext cx="1446442" cy="360000"/>
          </a:xfrm>
          <a:prstGeom prst="wedgeRectCallout">
            <a:avLst>
              <a:gd name="adj1" fmla="val -153064"/>
              <a:gd name="adj2" fmla="val -520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Requirement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799263" y="3633026"/>
            <a:ext cx="1280583" cy="360000"/>
          </a:xfrm>
          <a:prstGeom prst="wedgeRectCallout">
            <a:avLst>
              <a:gd name="adj1" fmla="val -87318"/>
              <a:gd name="adj2" fmla="val -560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∆Q(A⇝F)  </a:t>
            </a:r>
          </a:p>
        </p:txBody>
      </p:sp>
    </p:spTree>
    <p:extLst>
      <p:ext uri="{BB962C8B-B14F-4D97-AF65-F5344CB8AC3E}">
        <p14:creationId xmlns:p14="http://schemas.microsoft.com/office/powerpoint/2010/main" val="20391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interactions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exagon 42"/>
          <p:cNvSpPr>
            <a:spLocks noChangeAspect="1"/>
          </p:cNvSpPr>
          <p:nvPr/>
        </p:nvSpPr>
        <p:spPr>
          <a:xfrm>
            <a:off x="2548030" y="201197"/>
            <a:ext cx="6983011" cy="6180523"/>
          </a:xfrm>
          <a:prstGeom prst="hexag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>
            <a:spLocks noChangeAspect="1"/>
          </p:cNvSpPr>
          <p:nvPr/>
        </p:nvSpPr>
        <p:spPr>
          <a:xfrm>
            <a:off x="3283084" y="851778"/>
            <a:ext cx="5512903" cy="487936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xagon 1"/>
          <p:cNvSpPr/>
          <p:nvPr/>
        </p:nvSpPr>
        <p:spPr>
          <a:xfrm>
            <a:off x="5120718" y="2478232"/>
            <a:ext cx="1837634" cy="1626453"/>
          </a:xfrm>
          <a:prstGeom prst="hexagon">
            <a:avLst/>
          </a:prstGeom>
          <a:solidFill>
            <a:schemeClr val="accent4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51241" y="2465717"/>
            <a:ext cx="0" cy="16264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974480" y="2954105"/>
            <a:ext cx="135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Outcomes Delivered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5766982" y="2968294"/>
            <a:ext cx="135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Resources Consumed</a:t>
            </a:r>
          </a:p>
        </p:txBody>
      </p:sp>
      <p:cxnSp>
        <p:nvCxnSpPr>
          <p:cNvPr id="14" name="Straight Connector 13"/>
          <p:cNvCxnSpPr>
            <a:stCxn id="2" idx="3"/>
            <a:endCxn id="43" idx="3"/>
          </p:cNvCxnSpPr>
          <p:nvPr/>
        </p:nvCxnSpPr>
        <p:spPr>
          <a:xfrm flipH="1">
            <a:off x="2548030" y="3291459"/>
            <a:ext cx="25726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3816323">
            <a:off x="7505353" y="1771804"/>
            <a:ext cx="191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impact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8665" y="5663127"/>
            <a:ext cx="169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Variability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8665" y="161176"/>
            <a:ext cx="1697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Exception/failure</a:t>
            </a:r>
          </a:p>
        </p:txBody>
      </p:sp>
      <p:sp>
        <p:nvSpPr>
          <p:cNvPr id="24" name="TextBox 23"/>
          <p:cNvSpPr txBox="1"/>
          <p:nvPr/>
        </p:nvSpPr>
        <p:spPr>
          <a:xfrm rot="17782194">
            <a:off x="7662165" y="4497771"/>
            <a:ext cx="160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 impact</a:t>
            </a:r>
          </a:p>
        </p:txBody>
      </p:sp>
      <p:sp>
        <p:nvSpPr>
          <p:cNvPr id="30" name="TextBox 29"/>
          <p:cNvSpPr txBox="1"/>
          <p:nvPr/>
        </p:nvSpPr>
        <p:spPr>
          <a:xfrm rot="3810768">
            <a:off x="2822608" y="4550618"/>
            <a:ext cx="16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Self-induced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15474" y="5893960"/>
            <a:ext cx="252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Externally created</a:t>
            </a:r>
          </a:p>
        </p:txBody>
      </p:sp>
      <p:sp>
        <p:nvSpPr>
          <p:cNvPr id="34" name="TextBox 33"/>
          <p:cNvSpPr txBox="1"/>
          <p:nvPr/>
        </p:nvSpPr>
        <p:spPr>
          <a:xfrm rot="17786399">
            <a:off x="2458222" y="1794330"/>
            <a:ext cx="233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impact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93269" y="1199424"/>
            <a:ext cx="114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Mitigation</a:t>
            </a:r>
          </a:p>
        </p:txBody>
      </p:sp>
      <p:sp>
        <p:nvSpPr>
          <p:cNvPr id="36" name="TextBox 35"/>
          <p:cNvSpPr txBox="1"/>
          <p:nvPr/>
        </p:nvSpPr>
        <p:spPr>
          <a:xfrm rot="2284446">
            <a:off x="4429199" y="4311755"/>
            <a:ext cx="157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</a:t>
            </a:r>
          </a:p>
        </p:txBody>
      </p:sp>
      <p:sp>
        <p:nvSpPr>
          <p:cNvPr id="37" name="Plus 36"/>
          <p:cNvSpPr/>
          <p:nvPr/>
        </p:nvSpPr>
        <p:spPr>
          <a:xfrm>
            <a:off x="3931078" y="3498124"/>
            <a:ext cx="673807" cy="769033"/>
          </a:xfrm>
          <a:prstGeom prst="mathPlu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>
            <a:off x="5919067" y="4582151"/>
            <a:ext cx="703567" cy="666340"/>
          </a:xfrm>
          <a:prstGeom prst="mathMinu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nut 38"/>
          <p:cNvSpPr/>
          <p:nvPr/>
        </p:nvSpPr>
        <p:spPr>
          <a:xfrm>
            <a:off x="4604885" y="4872007"/>
            <a:ext cx="472820" cy="611611"/>
          </a:xfrm>
          <a:prstGeom prst="donu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7339" y="415630"/>
            <a:ext cx="157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 impact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9609" y="2125887"/>
            <a:ext cx="13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Propagation</a:t>
            </a:r>
          </a:p>
        </p:txBody>
      </p:sp>
      <p:cxnSp>
        <p:nvCxnSpPr>
          <p:cNvPr id="49" name="Elbow Connector 48"/>
          <p:cNvCxnSpPr>
            <a:stCxn id="47" idx="0"/>
            <a:endCxn id="35" idx="1"/>
          </p:cNvCxnSpPr>
          <p:nvPr/>
        </p:nvCxnSpPr>
        <p:spPr>
          <a:xfrm rot="5400000" flipH="1" flipV="1">
            <a:off x="4816997" y="1049616"/>
            <a:ext cx="741797" cy="1410747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5" idx="2"/>
            <a:endCxn id="47" idx="3"/>
          </p:cNvCxnSpPr>
          <p:nvPr/>
        </p:nvCxnSpPr>
        <p:spPr>
          <a:xfrm rot="5400000">
            <a:off x="5450321" y="1293870"/>
            <a:ext cx="741797" cy="1291568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613606" y="2974904"/>
            <a:ext cx="116069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Scale</a:t>
            </a:r>
          </a:p>
        </p:txBody>
      </p:sp>
      <p:cxnSp>
        <p:nvCxnSpPr>
          <p:cNvPr id="6" name="Straight Connector 5"/>
          <p:cNvCxnSpPr>
            <a:stCxn id="2" idx="5"/>
            <a:endCxn id="43" idx="5"/>
          </p:cNvCxnSpPr>
          <p:nvPr/>
        </p:nvCxnSpPr>
        <p:spPr>
          <a:xfrm flipV="1">
            <a:off x="6551739" y="201198"/>
            <a:ext cx="1434171" cy="227703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1"/>
            <a:endCxn id="43" idx="1"/>
          </p:cNvCxnSpPr>
          <p:nvPr/>
        </p:nvCxnSpPr>
        <p:spPr>
          <a:xfrm>
            <a:off x="6551739" y="4104685"/>
            <a:ext cx="1434171" cy="227703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2" idx="5"/>
            <a:endCxn id="42" idx="1"/>
          </p:cNvCxnSpPr>
          <p:nvPr/>
        </p:nvCxnSpPr>
        <p:spPr>
          <a:xfrm>
            <a:off x="7576147" y="851779"/>
            <a:ext cx="0" cy="4879358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74007" y="4008815"/>
            <a:ext cx="123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Schedulability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571727" y="2405624"/>
            <a:ext cx="104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Capacity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40890" y="2544186"/>
            <a:ext cx="80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Distance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239" y="3662023"/>
            <a:ext cx="84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Number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053228" y="3106792"/>
            <a:ext cx="67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53" name="TextBox 52"/>
          <p:cNvSpPr txBox="1"/>
          <p:nvPr/>
        </p:nvSpPr>
        <p:spPr>
          <a:xfrm rot="5400000">
            <a:off x="7421437" y="3096835"/>
            <a:ext cx="76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</a:t>
            </a:r>
          </a:p>
        </p:txBody>
      </p:sp>
      <p:cxnSp>
        <p:nvCxnSpPr>
          <p:cNvPr id="29" name="Straight Arrow Connector 28"/>
          <p:cNvCxnSpPr>
            <a:stCxn id="48" idx="2"/>
            <a:endCxn id="44" idx="0"/>
          </p:cNvCxnSpPr>
          <p:nvPr/>
        </p:nvCxnSpPr>
        <p:spPr>
          <a:xfrm flipH="1">
            <a:off x="7091648" y="2682623"/>
            <a:ext cx="4335" cy="1326192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85910" y="3106214"/>
            <a:ext cx="80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Density</a:t>
            </a:r>
          </a:p>
        </p:txBody>
      </p:sp>
      <p:cxnSp>
        <p:nvCxnSpPr>
          <p:cNvPr id="58" name="Straight Arrow Connector 57"/>
          <p:cNvCxnSpPr>
            <a:stCxn id="50" idx="2"/>
            <a:endCxn id="55" idx="0"/>
          </p:cNvCxnSpPr>
          <p:nvPr/>
        </p:nvCxnSpPr>
        <p:spPr>
          <a:xfrm>
            <a:off x="8043889" y="2821185"/>
            <a:ext cx="345020" cy="285029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2" idx="0"/>
            <a:endCxn id="55" idx="2"/>
          </p:cNvCxnSpPr>
          <p:nvPr/>
        </p:nvCxnSpPr>
        <p:spPr>
          <a:xfrm flipV="1">
            <a:off x="8042543" y="3383213"/>
            <a:ext cx="346366" cy="27881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5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performance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 ‘ideal world’, systems would always respond instantaneously</a:t>
            </a:r>
          </a:p>
          <a:p>
            <a:pPr lvl="1"/>
            <a:r>
              <a:rPr lang="en-US" dirty="0"/>
              <a:t>and without exceptions/failures/errors</a:t>
            </a:r>
          </a:p>
          <a:p>
            <a:r>
              <a:rPr lang="en-US" dirty="0"/>
              <a:t>In practice this doesn’t happen</a:t>
            </a:r>
          </a:p>
          <a:p>
            <a:pPr lvl="1"/>
            <a:r>
              <a:rPr lang="en-US" dirty="0"/>
              <a:t>there is always some delay and some chance of failure: some attenuation</a:t>
            </a:r>
          </a:p>
          <a:p>
            <a:r>
              <a:rPr lang="en-US" dirty="0"/>
              <a:t>Thus performance is a </a:t>
            </a:r>
            <a:r>
              <a:rPr lang="en-US" i="1" dirty="0"/>
              <a:t>privation</a:t>
            </a:r>
          </a:p>
          <a:p>
            <a:pPr lvl="1"/>
            <a:r>
              <a:rPr lang="en-US" dirty="0"/>
              <a:t>the absence of attenuation</a:t>
            </a:r>
          </a:p>
          <a:p>
            <a:pPr lvl="1"/>
            <a:r>
              <a:rPr lang="en-US" dirty="0"/>
              <a:t>like ‘darkness’ or ‘silence’ </a:t>
            </a:r>
          </a:p>
          <a:p>
            <a:r>
              <a:rPr lang="en-US" dirty="0"/>
              <a:t>Quantity also matters</a:t>
            </a:r>
          </a:p>
          <a:p>
            <a:pPr lvl="1"/>
            <a:r>
              <a:rPr lang="en-US" dirty="0"/>
              <a:t>require a certain </a:t>
            </a:r>
            <a:r>
              <a:rPr lang="en-US" i="1" dirty="0"/>
              <a:t>rate</a:t>
            </a:r>
            <a:r>
              <a:rPr lang="en-US" dirty="0"/>
              <a:t> or </a:t>
            </a:r>
            <a:r>
              <a:rPr lang="en-US" i="1" dirty="0"/>
              <a:t>volume</a:t>
            </a:r>
            <a:r>
              <a:rPr lang="en-US" dirty="0"/>
              <a:t> of responses with a </a:t>
            </a:r>
            <a:r>
              <a:rPr lang="en-US" i="1" dirty="0"/>
              <a:t>given bound on attenuation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performance: ∆Q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∆Q is a </a:t>
            </a:r>
            <a:r>
              <a:rPr lang="en-US" b="1" dirty="0"/>
              <a:t>measure</a:t>
            </a:r>
            <a:r>
              <a:rPr lang="en-US" dirty="0"/>
              <a:t> of the ‘quality attenuation’ of an outcome</a:t>
            </a:r>
          </a:p>
          <a:p>
            <a:pPr lvl="1"/>
            <a:r>
              <a:rPr lang="en-US" dirty="0"/>
              <a:t>the extent of deviation from ‘instantaneous and infallible’</a:t>
            </a:r>
          </a:p>
          <a:p>
            <a:pPr lvl="1"/>
            <a:r>
              <a:rPr lang="en-US" dirty="0"/>
              <a:t>nothing in the real world is perfect so ∆Q </a:t>
            </a:r>
            <a:r>
              <a:rPr lang="en-US" b="1" dirty="0"/>
              <a:t>always exists</a:t>
            </a:r>
          </a:p>
          <a:p>
            <a:r>
              <a:rPr lang="en-US" dirty="0"/>
              <a:t>∆Q is </a:t>
            </a:r>
            <a:r>
              <a:rPr lang="en-US" b="1" dirty="0"/>
              <a:t>conserved</a:t>
            </a:r>
          </a:p>
          <a:p>
            <a:pPr lvl="1"/>
            <a:r>
              <a:rPr lang="en-US" dirty="0"/>
              <a:t>a delayed outcome can’t be ‘</a:t>
            </a:r>
            <a:r>
              <a:rPr lang="en-US" dirty="0" err="1"/>
              <a:t>undelayed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a failed outcome can’t be ‘</a:t>
            </a:r>
            <a:r>
              <a:rPr lang="en-US" dirty="0" err="1"/>
              <a:t>unfailed</a:t>
            </a:r>
            <a:r>
              <a:rPr lang="en-US" dirty="0"/>
              <a:t>’</a:t>
            </a:r>
          </a:p>
          <a:p>
            <a:r>
              <a:rPr lang="en-US" dirty="0"/>
              <a:t>∆Q can be </a:t>
            </a:r>
            <a:r>
              <a:rPr lang="en-US" b="1" dirty="0"/>
              <a:t>traded</a:t>
            </a:r>
          </a:p>
          <a:p>
            <a:pPr lvl="1"/>
            <a:r>
              <a:rPr lang="en-US" dirty="0"/>
              <a:t>e.g. accept more delay in return for more certainty of completion</a:t>
            </a:r>
          </a:p>
          <a:p>
            <a:r>
              <a:rPr lang="en-US" dirty="0"/>
              <a:t>∆Q has an </a:t>
            </a:r>
            <a:r>
              <a:rPr lang="en-US" b="1" dirty="0"/>
              <a:t>algebra</a:t>
            </a:r>
          </a:p>
          <a:p>
            <a:pPr lvl="1"/>
            <a:r>
              <a:rPr lang="en-US" dirty="0"/>
              <a:t>can manipulate it mathematically</a:t>
            </a:r>
          </a:p>
          <a:p>
            <a:r>
              <a:rPr lang="en-US" dirty="0"/>
              <a:t>∆Q is </a:t>
            </a:r>
            <a:r>
              <a:rPr lang="en-US" b="1" dirty="0"/>
              <a:t>composable</a:t>
            </a:r>
          </a:p>
          <a:p>
            <a:pPr lvl="1"/>
            <a:r>
              <a:rPr lang="en-US" dirty="0"/>
              <a:t>supports hierarchical analysis</a:t>
            </a:r>
          </a:p>
        </p:txBody>
      </p:sp>
    </p:spTree>
    <p:extLst>
      <p:ext uri="{BB962C8B-B14F-4D97-AF65-F5344CB8AC3E}">
        <p14:creationId xmlns:p14="http://schemas.microsoft.com/office/powerpoint/2010/main" val="15399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878A-066D-A74D-A6AE-9052E3CB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performance depends only on ∆Q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EFDF-BB09-CC4F-8B60-0366B6185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a distributed application (e.g. a client and a server) exchange information as streams of packets</a:t>
            </a:r>
          </a:p>
          <a:p>
            <a:pPr lvl="1"/>
            <a:r>
              <a:rPr lang="en-US" dirty="0"/>
              <a:t>if those packets were all delivered instantaneously </a:t>
            </a:r>
            <a:r>
              <a:rPr lang="en-US" b="1" dirty="0"/>
              <a:t>and</a:t>
            </a:r>
            <a:r>
              <a:rPr lang="en-US" dirty="0"/>
              <a:t> the computational components performed correctly, the application would be </a:t>
            </a:r>
            <a:r>
              <a:rPr lang="en-US" i="1" dirty="0"/>
              <a:t>guaranteed</a:t>
            </a:r>
            <a:r>
              <a:rPr lang="en-US" dirty="0"/>
              <a:t> to work</a:t>
            </a:r>
          </a:p>
          <a:p>
            <a:pPr lvl="1"/>
            <a:r>
              <a:rPr lang="en-US" dirty="0"/>
              <a:t>however, there is </a:t>
            </a:r>
            <a:r>
              <a:rPr lang="en-US" i="1" dirty="0"/>
              <a:t>always</a:t>
            </a:r>
            <a:r>
              <a:rPr lang="en-US" dirty="0"/>
              <a:t> quality attenuation, ∆Q</a:t>
            </a:r>
          </a:p>
          <a:p>
            <a:r>
              <a:rPr lang="en-US" dirty="0"/>
              <a:t>Whether the application delivers fit-for-purpose outcomes depends on the </a:t>
            </a:r>
            <a:r>
              <a:rPr lang="en-US" i="1" dirty="0"/>
              <a:t>magnitude</a:t>
            </a:r>
            <a:r>
              <a:rPr lang="en-US" dirty="0"/>
              <a:t> of the attenuation</a:t>
            </a:r>
          </a:p>
          <a:p>
            <a:pPr lvl="1"/>
            <a:r>
              <a:rPr lang="en-US" dirty="0"/>
              <a:t>and the application's sensitivity to it</a:t>
            </a:r>
          </a:p>
          <a:p>
            <a:pPr lvl="1"/>
            <a:r>
              <a:rPr lang="en-US" dirty="0"/>
              <a:t>the layering of network protocols isolates the application from </a:t>
            </a:r>
            <a:r>
              <a:rPr lang="en-US" i="1" dirty="0"/>
              <a:t>any other aspect</a:t>
            </a:r>
            <a:r>
              <a:rPr lang="en-US" dirty="0"/>
              <a:t> of the packet transport. </a:t>
            </a:r>
          </a:p>
        </p:txBody>
      </p:sp>
    </p:spTree>
    <p:extLst>
      <p:ext uri="{BB962C8B-B14F-4D97-AF65-F5344CB8AC3E}">
        <p14:creationId xmlns:p14="http://schemas.microsoft.com/office/powerpoint/2010/main" val="14181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attenuation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32013" y="2077079"/>
            <a:ext cx="6819182" cy="404832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Synchronisation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59224" y="2877741"/>
            <a:ext cx="4246453" cy="3022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b="1" dirty="0"/>
              <a:t>Implicit: resource sharing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91784" y="3704862"/>
            <a:ext cx="3981332" cy="2023643"/>
            <a:chOff x="5662462" y="3704862"/>
            <a:chExt cx="3981332" cy="2023643"/>
          </a:xfrm>
        </p:grpSpPr>
        <p:sp>
          <p:nvSpPr>
            <p:cNvPr id="8" name="Rounded Rectangle 7"/>
            <p:cNvSpPr/>
            <p:nvPr/>
          </p:nvSpPr>
          <p:spPr>
            <a:xfrm>
              <a:off x="5662462" y="3704862"/>
              <a:ext cx="1917638" cy="2023643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US" sz="2000" b="1" dirty="0"/>
                <a:t>Exclusive</a:t>
              </a:r>
            </a:p>
            <a:p>
              <a:pPr marL="0" lvl="1" algn="ctr"/>
              <a:endParaRPr lang="en-US" dirty="0"/>
            </a:p>
            <a:p>
              <a:pPr marL="0" lvl="1" algn="ctr"/>
              <a:r>
                <a:rPr lang="en-US" dirty="0"/>
                <a:t>Discrete:</a:t>
              </a:r>
              <a:endParaRPr lang="en-US" b="1" dirty="0"/>
            </a:p>
            <a:p>
              <a:pPr marL="0" lvl="1"/>
              <a:r>
                <a:rPr lang="en-US" dirty="0"/>
                <a:t>Locks </a:t>
              </a:r>
              <a:r>
                <a:rPr lang="en-US" dirty="0" err="1"/>
                <a:t>etc</a:t>
              </a:r>
              <a:endParaRPr lang="en-US" dirty="0"/>
            </a:p>
            <a:p>
              <a:pPr marL="0" lvl="1"/>
              <a:endParaRPr lang="en-US" dirty="0"/>
            </a:p>
            <a:p>
              <a:pPr marL="0" lvl="1"/>
              <a:r>
                <a:rPr lang="en-US" i="1" dirty="0"/>
                <a:t>Long timescales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99159" y="3704862"/>
              <a:ext cx="1944635" cy="2023643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US" sz="2000" b="1" dirty="0"/>
                <a:t>Statistical</a:t>
              </a:r>
            </a:p>
            <a:p>
              <a:pPr marL="0" lvl="1" algn="ctr"/>
              <a:endParaRPr lang="en-US" dirty="0"/>
            </a:p>
            <a:p>
              <a:pPr marL="0" lvl="1" algn="ctr"/>
              <a:r>
                <a:rPr lang="en-US" dirty="0"/>
                <a:t>Continuous:</a:t>
              </a:r>
              <a:endParaRPr lang="en-US" b="1" dirty="0"/>
            </a:p>
            <a:p>
              <a:pPr marL="0" lvl="1"/>
              <a:r>
                <a:rPr lang="en-US" dirty="0"/>
                <a:t>CPU, interface</a:t>
              </a:r>
              <a:r>
                <a:rPr lang="is-IS" dirty="0"/>
                <a:t>…</a:t>
              </a:r>
            </a:p>
            <a:p>
              <a:pPr marL="0" lvl="1"/>
              <a:endParaRPr lang="en-US" dirty="0"/>
            </a:p>
            <a:p>
              <a:pPr marL="0" lvl="1"/>
              <a:r>
                <a:rPr lang="en-US" i="1" dirty="0"/>
                <a:t>Short timescales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43675" y="2877741"/>
            <a:ext cx="2030351" cy="3022752"/>
            <a:chOff x="3314087" y="2877741"/>
            <a:chExt cx="2030351" cy="3022752"/>
          </a:xfrm>
        </p:grpSpPr>
        <p:sp>
          <p:nvSpPr>
            <p:cNvPr id="6" name="Rounded Rectangle 5"/>
            <p:cNvSpPr/>
            <p:nvPr/>
          </p:nvSpPr>
          <p:spPr>
            <a:xfrm>
              <a:off x="3314087" y="2877741"/>
              <a:ext cx="2030351" cy="30227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US" sz="2400" b="1" dirty="0"/>
                <a:t>Explicit</a:t>
              </a:r>
              <a:endParaRPr lang="en-US" sz="20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23358" y="3817571"/>
              <a:ext cx="1811808" cy="587953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 algn="ctr"/>
              <a:r>
                <a:rPr lang="en-US" dirty="0">
                  <a:solidFill>
                    <a:prstClr val="white"/>
                  </a:solidFill>
                </a:rPr>
                <a:t>Communication</a:t>
              </a:r>
              <a:endParaRPr lang="en-US" sz="20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23358" y="4505004"/>
              <a:ext cx="1811808" cy="694309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 algn="ctr"/>
              <a:endParaRPr lang="en-US" dirty="0"/>
            </a:p>
            <a:p>
              <a:pPr marL="0" lvl="1" algn="ctr"/>
              <a:r>
                <a:rPr lang="en-US" dirty="0"/>
                <a:t>Data dependency</a:t>
              </a:r>
            </a:p>
            <a:p>
              <a:pPr marL="0" lvl="1" algn="ctr"/>
              <a:endParaRPr lang="en-US" sz="2000" b="1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38119" y="2077079"/>
            <a:ext cx="2328270" cy="404832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Causality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0407" y="2877741"/>
            <a:ext cx="2063694" cy="3022752"/>
            <a:chOff x="370407" y="2877741"/>
            <a:chExt cx="2063694" cy="3022752"/>
          </a:xfrm>
        </p:grpSpPr>
        <p:sp>
          <p:nvSpPr>
            <p:cNvPr id="5" name="Rounded Rectangle 4"/>
            <p:cNvSpPr/>
            <p:nvPr/>
          </p:nvSpPr>
          <p:spPr>
            <a:xfrm>
              <a:off x="370407" y="2877741"/>
              <a:ext cx="2063694" cy="30227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algn="ctr"/>
              <a:r>
                <a:rPr lang="en-US" sz="2400" b="1" dirty="0"/>
                <a:t>Information: </a:t>
              </a:r>
            </a:p>
            <a:p>
              <a:pPr marL="0" lvl="1" algn="ctr"/>
              <a:endParaRPr lang="en-US" dirty="0"/>
            </a:p>
            <a:p>
              <a:pPr marL="0" lvl="1" algn="ctr"/>
              <a:endParaRPr lang="en-US" dirty="0"/>
            </a:p>
            <a:p>
              <a:pPr marL="0" lvl="1" algn="ctr"/>
              <a:endParaRPr lang="en-US" dirty="0"/>
            </a:p>
            <a:p>
              <a:pPr marL="0" lvl="1" algn="ctr"/>
              <a:endParaRPr lang="en-US" dirty="0"/>
            </a:p>
            <a:p>
              <a:pPr marL="0" lvl="1" algn="ctr"/>
              <a:endParaRPr lang="en-US" dirty="0"/>
            </a:p>
            <a:p>
              <a:pPr marL="0" lvl="1" algn="ctr"/>
              <a:endParaRPr lang="en-US" dirty="0"/>
            </a:p>
            <a:p>
              <a:pPr marL="0" lvl="1" algn="ctr"/>
              <a:endParaRPr lang="en-US" dirty="0"/>
            </a:p>
            <a:p>
              <a:pPr marL="0" lvl="1" algn="ctr"/>
              <a:r>
                <a:rPr lang="en-US" dirty="0"/>
                <a:t>Takes time!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6350" y="4611360"/>
              <a:ext cx="1811808" cy="587953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 algn="ctr"/>
              <a:r>
                <a:rPr lang="en-US" dirty="0">
                  <a:solidFill>
                    <a:prstClr val="white"/>
                  </a:solidFill>
                </a:rPr>
                <a:t>Communicated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96350" y="3771522"/>
              <a:ext cx="1811808" cy="694309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 algn="ctr"/>
              <a:r>
                <a:rPr lang="en-US" dirty="0"/>
                <a:t>Computed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04982" y="2077079"/>
            <a:ext cx="2328270" cy="4048321"/>
            <a:chOff x="9704982" y="2077079"/>
            <a:chExt cx="2328270" cy="4048321"/>
          </a:xfrm>
        </p:grpSpPr>
        <p:sp>
          <p:nvSpPr>
            <p:cNvPr id="11" name="Rounded Rectangle 10"/>
            <p:cNvSpPr/>
            <p:nvPr/>
          </p:nvSpPr>
          <p:spPr>
            <a:xfrm>
              <a:off x="9704982" y="2077079"/>
              <a:ext cx="2328270" cy="404832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800" b="1" dirty="0"/>
                <a:t>Imperfection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50498" y="2877741"/>
              <a:ext cx="2063694" cy="13954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algn="ctr"/>
              <a:r>
                <a:rPr lang="en-US" sz="2400" b="1" dirty="0"/>
                <a:t>Discrete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850498" y="4405524"/>
              <a:ext cx="2063694" cy="14949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1" algn="ctr"/>
              <a:r>
                <a:rPr lang="en-US" sz="2400" b="1" dirty="0"/>
                <a:t>Statistical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961831" y="3410885"/>
              <a:ext cx="1811808" cy="703584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 indent="0">
                <a:buFont typeface="Arial"/>
                <a:buNone/>
              </a:pPr>
              <a:r>
                <a:rPr lang="en-US" dirty="0"/>
                <a:t>Exceptions</a:t>
              </a:r>
            </a:p>
            <a:p>
              <a:pPr marL="0" lvl="1" indent="0">
                <a:buFont typeface="Arial"/>
                <a:buNone/>
              </a:pPr>
              <a:r>
                <a:rPr lang="en-US" dirty="0"/>
                <a:t>Failures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961831" y="5027326"/>
              <a:ext cx="1811808" cy="701179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 indent="0">
                <a:buFont typeface="Arial"/>
                <a:buNone/>
              </a:pPr>
              <a:r>
                <a:rPr lang="en-US" dirty="0"/>
                <a:t>Resource exhaustion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19059" y="1640496"/>
            <a:ext cx="9504000" cy="4656891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73" y="1653726"/>
            <a:ext cx="222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algebra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3032" y="1653726"/>
            <a:ext cx="341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Stochastic process algebra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9058" y="1653726"/>
            <a:ext cx="11997744" cy="4656891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059" y="1640496"/>
            <a:ext cx="7164000" cy="4656891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9422" y="1653726"/>
            <a:ext cx="341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∆Q Framework</a:t>
            </a:r>
          </a:p>
        </p:txBody>
      </p:sp>
    </p:spTree>
    <p:extLst>
      <p:ext uri="{BB962C8B-B14F-4D97-AF65-F5344CB8AC3E}">
        <p14:creationId xmlns:p14="http://schemas.microsoft.com/office/powerpoint/2010/main" val="18394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  <p:bldP spid="26" grpId="0" animBg="1"/>
      <p:bldP spid="17" grpId="0"/>
      <p:bldP spid="21" grpId="0"/>
      <p:bldP spid="27" grpId="0" animBg="1"/>
      <p:bldP spid="10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4C14-7761-E145-B7AD-00750EED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∆Q in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3E46-D4E3-7048-890B-3C66C00D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Exchanging information via streams of packets sharing network resources gives tremendous flexibility, but introduces an element of chance</a:t>
            </a:r>
          </a:p>
          <a:p>
            <a:pPr lvl="1"/>
            <a:r>
              <a:rPr lang="en-GB" dirty="0"/>
              <a:t>because the state of the network when any given packet is inserted is unknowable, exactly what will happen to it is uncertain</a:t>
            </a:r>
          </a:p>
          <a:p>
            <a:r>
              <a:rPr lang="en-US" dirty="0"/>
              <a:t>∆Q in statistically-multiplexed networks is thus necessarily a </a:t>
            </a:r>
            <a:r>
              <a:rPr lang="en-US" i="1" dirty="0"/>
              <a:t>probabilistic measure</a:t>
            </a:r>
          </a:p>
          <a:p>
            <a:pPr lvl="1"/>
            <a:r>
              <a:rPr lang="en-US" dirty="0"/>
              <a:t>can be represented by an improper random variable</a:t>
            </a:r>
          </a:p>
          <a:p>
            <a:pPr lvl="1"/>
            <a:r>
              <a:rPr lang="en-US" dirty="0"/>
              <a:t>encompassing </a:t>
            </a:r>
            <a:r>
              <a:rPr lang="en-US" i="1" dirty="0"/>
              <a:t>normal behaviour</a:t>
            </a:r>
            <a:r>
              <a:rPr lang="en-US" dirty="0"/>
              <a:t> and </a:t>
            </a:r>
            <a:r>
              <a:rPr lang="en-US" i="1" dirty="0"/>
              <a:t>exceptions/failures </a:t>
            </a:r>
            <a:r>
              <a:rPr lang="en-US" dirty="0"/>
              <a:t>in one model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37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659727-5F4F-004B-AE26-1593A89DEBE0}"/>
              </a:ext>
            </a:extLst>
          </p:cNvPr>
          <p:cNvCxnSpPr>
            <a:cxnSpLocks/>
          </p:cNvCxnSpPr>
          <p:nvPr/>
        </p:nvCxnSpPr>
        <p:spPr>
          <a:xfrm flipV="1">
            <a:off x="1222088" y="1870865"/>
            <a:ext cx="36000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2E9DCB-7D39-5D40-847B-981C9A3FF768}"/>
              </a:ext>
            </a:extLst>
          </p:cNvPr>
          <p:cNvCxnSpPr>
            <a:cxnSpLocks/>
          </p:cNvCxnSpPr>
          <p:nvPr/>
        </p:nvCxnSpPr>
        <p:spPr>
          <a:xfrm flipV="1">
            <a:off x="1227068" y="1649045"/>
            <a:ext cx="360000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4E9E3F9E-2CDA-F54C-B8C0-B41E418ADF01}"/>
              </a:ext>
            </a:extLst>
          </p:cNvPr>
          <p:cNvSpPr/>
          <p:nvPr/>
        </p:nvSpPr>
        <p:spPr>
          <a:xfrm>
            <a:off x="2113144" y="1919921"/>
            <a:ext cx="2697804" cy="4214775"/>
          </a:xfrm>
          <a:custGeom>
            <a:avLst/>
            <a:gdLst>
              <a:gd name="connsiteX0" fmla="*/ 0 w 2948961"/>
              <a:gd name="connsiteY0" fmla="*/ 4476398 h 4476398"/>
              <a:gd name="connsiteX1" fmla="*/ 101229 w 2948961"/>
              <a:gd name="connsiteY1" fmla="*/ 3519361 h 4476398"/>
              <a:gd name="connsiteX2" fmla="*/ 322093 w 2948961"/>
              <a:gd name="connsiteY2" fmla="*/ 3206483 h 4476398"/>
              <a:gd name="connsiteX3" fmla="*/ 441728 w 2948961"/>
              <a:gd name="connsiteY3" fmla="*/ 2663549 h 4476398"/>
              <a:gd name="connsiteX4" fmla="*/ 487741 w 2948961"/>
              <a:gd name="connsiteY4" fmla="*/ 2479503 h 4476398"/>
              <a:gd name="connsiteX5" fmla="*/ 690200 w 2948961"/>
              <a:gd name="connsiteY5" fmla="*/ 1908962 h 4476398"/>
              <a:gd name="connsiteX6" fmla="*/ 1076712 w 2948961"/>
              <a:gd name="connsiteY6" fmla="*/ 1706511 h 4476398"/>
              <a:gd name="connsiteX7" fmla="*/ 1325184 w 2948961"/>
              <a:gd name="connsiteY7" fmla="*/ 1209588 h 4476398"/>
              <a:gd name="connsiteX8" fmla="*/ 1398805 w 2948961"/>
              <a:gd name="connsiteY8" fmla="*/ 767879 h 4476398"/>
              <a:gd name="connsiteX9" fmla="*/ 1610466 w 2948961"/>
              <a:gd name="connsiteY9" fmla="*/ 197337 h 4476398"/>
              <a:gd name="connsiteX10" fmla="*/ 1932560 w 2948961"/>
              <a:gd name="connsiteY10" fmla="*/ 59303 h 4476398"/>
              <a:gd name="connsiteX11" fmla="*/ 2816016 w 2948961"/>
              <a:gd name="connsiteY11" fmla="*/ 4089 h 4476398"/>
              <a:gd name="connsiteX12" fmla="*/ 2944853 w 2948961"/>
              <a:gd name="connsiteY12" fmla="*/ 4089 h 44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8961" h="4476398">
                <a:moveTo>
                  <a:pt x="0" y="4476398"/>
                </a:moveTo>
                <a:cubicBezTo>
                  <a:pt x="23773" y="4103705"/>
                  <a:pt x="47547" y="3731013"/>
                  <a:pt x="101229" y="3519361"/>
                </a:cubicBezTo>
                <a:cubicBezTo>
                  <a:pt x="154911" y="3307708"/>
                  <a:pt x="265343" y="3349118"/>
                  <a:pt x="322093" y="3206483"/>
                </a:cubicBezTo>
                <a:cubicBezTo>
                  <a:pt x="378843" y="3063848"/>
                  <a:pt x="414120" y="2784712"/>
                  <a:pt x="441728" y="2663549"/>
                </a:cubicBezTo>
                <a:cubicBezTo>
                  <a:pt x="469336" y="2542386"/>
                  <a:pt x="446329" y="2605268"/>
                  <a:pt x="487741" y="2479503"/>
                </a:cubicBezTo>
                <a:cubicBezTo>
                  <a:pt x="529153" y="2353738"/>
                  <a:pt x="592038" y="2037794"/>
                  <a:pt x="690200" y="1908962"/>
                </a:cubicBezTo>
                <a:cubicBezTo>
                  <a:pt x="788362" y="1780130"/>
                  <a:pt x="970881" y="1823073"/>
                  <a:pt x="1076712" y="1706511"/>
                </a:cubicBezTo>
                <a:cubicBezTo>
                  <a:pt x="1182543" y="1589949"/>
                  <a:pt x="1271502" y="1366027"/>
                  <a:pt x="1325184" y="1209588"/>
                </a:cubicBezTo>
                <a:cubicBezTo>
                  <a:pt x="1378866" y="1053149"/>
                  <a:pt x="1351258" y="936587"/>
                  <a:pt x="1398805" y="767879"/>
                </a:cubicBezTo>
                <a:cubicBezTo>
                  <a:pt x="1446352" y="599171"/>
                  <a:pt x="1521507" y="315433"/>
                  <a:pt x="1610466" y="197337"/>
                </a:cubicBezTo>
                <a:cubicBezTo>
                  <a:pt x="1699425" y="79241"/>
                  <a:pt x="1731635" y="91511"/>
                  <a:pt x="1932560" y="59303"/>
                </a:cubicBezTo>
                <a:cubicBezTo>
                  <a:pt x="2133485" y="27095"/>
                  <a:pt x="2647301" y="13291"/>
                  <a:pt x="2816016" y="4089"/>
                </a:cubicBezTo>
                <a:cubicBezTo>
                  <a:pt x="2984732" y="-5113"/>
                  <a:pt x="2944853" y="4089"/>
                  <a:pt x="2944853" y="408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4AAF79-52AD-1347-A37F-64E9113BA680}"/>
              </a:ext>
            </a:extLst>
          </p:cNvPr>
          <p:cNvGrpSpPr/>
          <p:nvPr/>
        </p:nvGrpSpPr>
        <p:grpSpPr>
          <a:xfrm>
            <a:off x="443042" y="1364723"/>
            <a:ext cx="779046" cy="4894020"/>
            <a:chOff x="6696435" y="1430991"/>
            <a:chExt cx="779046" cy="48940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77B0498-7378-0A4B-9844-717E7FB2716F}"/>
                </a:ext>
              </a:extLst>
            </p:cNvPr>
            <p:cNvCxnSpPr/>
            <p:nvPr/>
          </p:nvCxnSpPr>
          <p:spPr>
            <a:xfrm flipV="1">
              <a:off x="7475481" y="1430991"/>
              <a:ext cx="0" cy="4786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5E2CBE-6D5F-784D-ADD5-61CF93DEBD41}"/>
                </a:ext>
              </a:extLst>
            </p:cNvPr>
            <p:cNvCxnSpPr/>
            <p:nvPr/>
          </p:nvCxnSpPr>
          <p:spPr>
            <a:xfrm>
              <a:off x="7367481" y="1716279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80BFBE-2452-3D48-8F20-EE0221784D47}"/>
                </a:ext>
              </a:extLst>
            </p:cNvPr>
            <p:cNvCxnSpPr/>
            <p:nvPr/>
          </p:nvCxnSpPr>
          <p:spPr>
            <a:xfrm>
              <a:off x="7367481" y="216591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8CFE7B-E801-6643-A0B5-1C369E2479A8}"/>
                </a:ext>
              </a:extLst>
            </p:cNvPr>
            <p:cNvCxnSpPr/>
            <p:nvPr/>
          </p:nvCxnSpPr>
          <p:spPr>
            <a:xfrm>
              <a:off x="7367481" y="261554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644EEA-1946-704B-BB24-33F20E12135C}"/>
                </a:ext>
              </a:extLst>
            </p:cNvPr>
            <p:cNvCxnSpPr/>
            <p:nvPr/>
          </p:nvCxnSpPr>
          <p:spPr>
            <a:xfrm>
              <a:off x="7367481" y="3065181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A24EBC-2FAA-9D4D-BDE8-7D7CA05A4819}"/>
                </a:ext>
              </a:extLst>
            </p:cNvPr>
            <p:cNvCxnSpPr/>
            <p:nvPr/>
          </p:nvCxnSpPr>
          <p:spPr>
            <a:xfrm>
              <a:off x="7367481" y="3514815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3DB57B-D4CE-0C46-B89A-F768AFE26880}"/>
                </a:ext>
              </a:extLst>
            </p:cNvPr>
            <p:cNvCxnSpPr/>
            <p:nvPr/>
          </p:nvCxnSpPr>
          <p:spPr>
            <a:xfrm>
              <a:off x="7367481" y="3964449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8B9A62-B229-254B-976C-7942C4D4B8B4}"/>
                </a:ext>
              </a:extLst>
            </p:cNvPr>
            <p:cNvCxnSpPr/>
            <p:nvPr/>
          </p:nvCxnSpPr>
          <p:spPr>
            <a:xfrm>
              <a:off x="7367481" y="441408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849F43-F994-9B46-8DB0-4F39C63D1267}"/>
                </a:ext>
              </a:extLst>
            </p:cNvPr>
            <p:cNvCxnSpPr/>
            <p:nvPr/>
          </p:nvCxnSpPr>
          <p:spPr>
            <a:xfrm>
              <a:off x="7367481" y="486371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7C470C-FEE6-5D43-8387-E1E984397A78}"/>
                </a:ext>
              </a:extLst>
            </p:cNvPr>
            <p:cNvCxnSpPr/>
            <p:nvPr/>
          </p:nvCxnSpPr>
          <p:spPr>
            <a:xfrm>
              <a:off x="7367481" y="5313351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69C50C-F862-9A49-A4E4-61DC89988820}"/>
                </a:ext>
              </a:extLst>
            </p:cNvPr>
            <p:cNvCxnSpPr/>
            <p:nvPr/>
          </p:nvCxnSpPr>
          <p:spPr>
            <a:xfrm>
              <a:off x="7367481" y="5762985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0907B9-EFA8-6342-874E-75806F701DC2}"/>
                </a:ext>
              </a:extLst>
            </p:cNvPr>
            <p:cNvSpPr txBox="1"/>
            <p:nvPr/>
          </p:nvSpPr>
          <p:spPr>
            <a:xfrm>
              <a:off x="6994975" y="5615283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0274DE-0BC7-B448-BB9A-64167E127FF1}"/>
                </a:ext>
              </a:extLst>
            </p:cNvPr>
            <p:cNvSpPr txBox="1"/>
            <p:nvPr/>
          </p:nvSpPr>
          <p:spPr>
            <a:xfrm>
              <a:off x="6994975" y="5165649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ED4E9-0804-A94B-9E6E-F07091FED8EA}"/>
                </a:ext>
              </a:extLst>
            </p:cNvPr>
            <p:cNvSpPr txBox="1"/>
            <p:nvPr/>
          </p:nvSpPr>
          <p:spPr>
            <a:xfrm>
              <a:off x="6994975" y="4716015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767293-7C78-2846-95E4-9AD6982EBDF6}"/>
                </a:ext>
              </a:extLst>
            </p:cNvPr>
            <p:cNvSpPr txBox="1"/>
            <p:nvPr/>
          </p:nvSpPr>
          <p:spPr>
            <a:xfrm>
              <a:off x="6994975" y="4266381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EBE3EE-BB7D-B344-8F95-91C8F8DF7899}"/>
                </a:ext>
              </a:extLst>
            </p:cNvPr>
            <p:cNvSpPr txBox="1"/>
            <p:nvPr/>
          </p:nvSpPr>
          <p:spPr>
            <a:xfrm>
              <a:off x="6994975" y="3367113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107952-19B4-C24B-BA95-AA95DA93AAE4}"/>
                </a:ext>
              </a:extLst>
            </p:cNvPr>
            <p:cNvSpPr txBox="1"/>
            <p:nvPr/>
          </p:nvSpPr>
          <p:spPr>
            <a:xfrm>
              <a:off x="6994975" y="3816747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1D9742-245E-4041-BBCA-A694EAC4109A}"/>
                </a:ext>
              </a:extLst>
            </p:cNvPr>
            <p:cNvSpPr txBox="1"/>
            <p:nvPr/>
          </p:nvSpPr>
          <p:spPr>
            <a:xfrm>
              <a:off x="6994975" y="2923169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CECF74-AA22-934B-87CC-CBD93C1F65A9}"/>
                </a:ext>
              </a:extLst>
            </p:cNvPr>
            <p:cNvSpPr txBox="1"/>
            <p:nvPr/>
          </p:nvSpPr>
          <p:spPr>
            <a:xfrm>
              <a:off x="6994975" y="2479869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C77A14-7525-2C41-A226-A0D2CEFA86B7}"/>
                </a:ext>
              </a:extLst>
            </p:cNvPr>
            <p:cNvSpPr txBox="1"/>
            <p:nvPr/>
          </p:nvSpPr>
          <p:spPr>
            <a:xfrm>
              <a:off x="6994975" y="2018211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454DE1-6AFF-504A-9D3B-1F7ACBD258AC}"/>
                </a:ext>
              </a:extLst>
            </p:cNvPr>
            <p:cNvSpPr txBox="1"/>
            <p:nvPr/>
          </p:nvSpPr>
          <p:spPr>
            <a:xfrm>
              <a:off x="6994975" y="1568577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1.0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E40BB8-8610-244A-AAB8-3D3C807B5625}"/>
                </a:ext>
              </a:extLst>
            </p:cNvPr>
            <p:cNvSpPr txBox="1"/>
            <p:nvPr/>
          </p:nvSpPr>
          <p:spPr>
            <a:xfrm>
              <a:off x="6996940" y="6048012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0.0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E23153D-3230-C440-A9FC-CE99C0D23D9C}"/>
                </a:ext>
              </a:extLst>
            </p:cNvPr>
            <p:cNvGrpSpPr/>
            <p:nvPr/>
          </p:nvGrpSpPr>
          <p:grpSpPr>
            <a:xfrm>
              <a:off x="7395272" y="1940330"/>
              <a:ext cx="72000" cy="4046706"/>
              <a:chOff x="1360381" y="1367101"/>
              <a:chExt cx="72000" cy="404670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09EE8F0-9C20-1D46-BB2D-9A32070F4571}"/>
                  </a:ext>
                </a:extLst>
              </p:cNvPr>
              <p:cNvCxnSpPr/>
              <p:nvPr/>
            </p:nvCxnSpPr>
            <p:spPr>
              <a:xfrm>
                <a:off x="1360381" y="1367101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16EDC6A-C23A-4745-9E3A-50BCF883644A}"/>
                  </a:ext>
                </a:extLst>
              </p:cNvPr>
              <p:cNvCxnSpPr/>
              <p:nvPr/>
            </p:nvCxnSpPr>
            <p:spPr>
              <a:xfrm>
                <a:off x="1360381" y="1816735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88AC0F6-5E1F-724F-AA60-58B4A68697D1}"/>
                  </a:ext>
                </a:extLst>
              </p:cNvPr>
              <p:cNvCxnSpPr/>
              <p:nvPr/>
            </p:nvCxnSpPr>
            <p:spPr>
              <a:xfrm>
                <a:off x="1360381" y="2266369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F4F3898-CF3E-4041-BEB5-7055F5EBB35E}"/>
                  </a:ext>
                </a:extLst>
              </p:cNvPr>
              <p:cNvCxnSpPr/>
              <p:nvPr/>
            </p:nvCxnSpPr>
            <p:spPr>
              <a:xfrm>
                <a:off x="1360381" y="2716003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2470FF5-DD92-3E42-8D75-9CFBE2C60F42}"/>
                  </a:ext>
                </a:extLst>
              </p:cNvPr>
              <p:cNvCxnSpPr/>
              <p:nvPr/>
            </p:nvCxnSpPr>
            <p:spPr>
              <a:xfrm>
                <a:off x="1360381" y="3165637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D025530-DFA8-1C44-9C42-668A249E3BBA}"/>
                  </a:ext>
                </a:extLst>
              </p:cNvPr>
              <p:cNvCxnSpPr/>
              <p:nvPr/>
            </p:nvCxnSpPr>
            <p:spPr>
              <a:xfrm>
                <a:off x="1360381" y="3615271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BF73E5E-5521-A644-9E9E-0E97F5FCC131}"/>
                  </a:ext>
                </a:extLst>
              </p:cNvPr>
              <p:cNvCxnSpPr/>
              <p:nvPr/>
            </p:nvCxnSpPr>
            <p:spPr>
              <a:xfrm>
                <a:off x="1360381" y="4064905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A79308C-D30F-B94D-993D-2D3997DE3FD9}"/>
                  </a:ext>
                </a:extLst>
              </p:cNvPr>
              <p:cNvCxnSpPr/>
              <p:nvPr/>
            </p:nvCxnSpPr>
            <p:spPr>
              <a:xfrm>
                <a:off x="1360381" y="4514539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62D7396-69A7-9149-9BF5-59CC4C8D0FBD}"/>
                  </a:ext>
                </a:extLst>
              </p:cNvPr>
              <p:cNvCxnSpPr/>
              <p:nvPr/>
            </p:nvCxnSpPr>
            <p:spPr>
              <a:xfrm>
                <a:off x="1360381" y="4964173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8FB62A-A11F-7942-BD63-397A3E8FDCA6}"/>
                  </a:ext>
                </a:extLst>
              </p:cNvPr>
              <p:cNvCxnSpPr/>
              <p:nvPr/>
            </p:nvCxnSpPr>
            <p:spPr>
              <a:xfrm>
                <a:off x="1360381" y="5413807"/>
                <a:ext cx="72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3B4781-3390-A64F-BA8F-D4EF61025192}"/>
                </a:ext>
              </a:extLst>
            </p:cNvPr>
            <p:cNvCxnSpPr/>
            <p:nvPr/>
          </p:nvCxnSpPr>
          <p:spPr>
            <a:xfrm>
              <a:off x="7429498" y="1752528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5FC44A-55A6-6E43-9231-1E5185D45FAD}"/>
                </a:ext>
              </a:extLst>
            </p:cNvPr>
            <p:cNvCxnSpPr/>
            <p:nvPr/>
          </p:nvCxnSpPr>
          <p:spPr>
            <a:xfrm>
              <a:off x="7429498" y="1799261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6D6C3D-87A6-1A42-9E57-9B22F5BB80D4}"/>
                </a:ext>
              </a:extLst>
            </p:cNvPr>
            <p:cNvCxnSpPr/>
            <p:nvPr/>
          </p:nvCxnSpPr>
          <p:spPr>
            <a:xfrm>
              <a:off x="7429498" y="184599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2B99B4-EBD6-1242-A330-0D639F4C5833}"/>
                </a:ext>
              </a:extLst>
            </p:cNvPr>
            <p:cNvCxnSpPr/>
            <p:nvPr/>
          </p:nvCxnSpPr>
          <p:spPr>
            <a:xfrm>
              <a:off x="7429498" y="1892724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5FD2A3D-7BE9-4C4B-A2B0-B366B70B2830}"/>
                </a:ext>
              </a:extLst>
            </p:cNvPr>
            <p:cNvCxnSpPr/>
            <p:nvPr/>
          </p:nvCxnSpPr>
          <p:spPr>
            <a:xfrm>
              <a:off x="7429498" y="1939457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6DBDB8-C9ED-1A42-AE1F-737AB0EF5080}"/>
                </a:ext>
              </a:extLst>
            </p:cNvPr>
            <p:cNvCxnSpPr/>
            <p:nvPr/>
          </p:nvCxnSpPr>
          <p:spPr>
            <a:xfrm>
              <a:off x="7429498" y="1986189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42E935-F24D-2A4B-AF0C-884223E23269}"/>
                </a:ext>
              </a:extLst>
            </p:cNvPr>
            <p:cNvCxnSpPr/>
            <p:nvPr/>
          </p:nvCxnSpPr>
          <p:spPr>
            <a:xfrm>
              <a:off x="7429498" y="2032921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A2707C3-CCE5-0642-B092-EFB9F3AC49D5}"/>
                </a:ext>
              </a:extLst>
            </p:cNvPr>
            <p:cNvCxnSpPr/>
            <p:nvPr/>
          </p:nvCxnSpPr>
          <p:spPr>
            <a:xfrm>
              <a:off x="7429498" y="2079653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E98A04-C222-F84F-94F7-1F0F2A6D3205}"/>
                </a:ext>
              </a:extLst>
            </p:cNvPr>
            <p:cNvCxnSpPr/>
            <p:nvPr/>
          </p:nvCxnSpPr>
          <p:spPr>
            <a:xfrm>
              <a:off x="7429498" y="2126385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837811-5B68-204D-8C75-B6EEDFE30815}"/>
                </a:ext>
              </a:extLst>
            </p:cNvPr>
            <p:cNvSpPr txBox="1"/>
            <p:nvPr/>
          </p:nvSpPr>
          <p:spPr>
            <a:xfrm rot="16200000">
              <a:off x="5768203" y="3795171"/>
              <a:ext cx="2195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Cumulative probability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6744E39-73B4-FB4C-9005-FA5DA64F257B}"/>
              </a:ext>
            </a:extLst>
          </p:cNvPr>
          <p:cNvSpPr txBox="1"/>
          <p:nvPr/>
        </p:nvSpPr>
        <p:spPr>
          <a:xfrm>
            <a:off x="1923723" y="6391868"/>
            <a:ext cx="219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Response time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2F50E2-B21B-D443-9123-636E4F81ED69}"/>
              </a:ext>
            </a:extLst>
          </p:cNvPr>
          <p:cNvGrpSpPr/>
          <p:nvPr/>
        </p:nvGrpSpPr>
        <p:grpSpPr>
          <a:xfrm>
            <a:off x="1114088" y="6146348"/>
            <a:ext cx="4099400" cy="329823"/>
            <a:chOff x="7367481" y="6212616"/>
            <a:chExt cx="4099400" cy="32982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091A29D-5409-784A-937D-C8D3F39793D1}"/>
                </a:ext>
              </a:extLst>
            </p:cNvPr>
            <p:cNvCxnSpPr/>
            <p:nvPr/>
          </p:nvCxnSpPr>
          <p:spPr>
            <a:xfrm>
              <a:off x="7367481" y="6212616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0EA02D2-A558-CC4F-8A61-F1B4FA97EAA2}"/>
                </a:ext>
              </a:extLst>
            </p:cNvPr>
            <p:cNvCxnSpPr/>
            <p:nvPr/>
          </p:nvCxnSpPr>
          <p:spPr>
            <a:xfrm rot="5400000" flipH="1">
              <a:off x="11010341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508CF0-E605-CA41-AAC3-1725970D9618}"/>
                </a:ext>
              </a:extLst>
            </p:cNvPr>
            <p:cNvCxnSpPr/>
            <p:nvPr/>
          </p:nvCxnSpPr>
          <p:spPr>
            <a:xfrm rot="5400000" flipH="1">
              <a:off x="10560707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B38E52C-97ED-FD4B-912A-46BDD7C3263B}"/>
                </a:ext>
              </a:extLst>
            </p:cNvPr>
            <p:cNvCxnSpPr/>
            <p:nvPr/>
          </p:nvCxnSpPr>
          <p:spPr>
            <a:xfrm rot="5400000" flipH="1">
              <a:off x="10111073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22BEBD-64D0-D240-9776-B62DBB31634C}"/>
                </a:ext>
              </a:extLst>
            </p:cNvPr>
            <p:cNvCxnSpPr/>
            <p:nvPr/>
          </p:nvCxnSpPr>
          <p:spPr>
            <a:xfrm rot="5400000" flipH="1">
              <a:off x="9661439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A9CE861-C757-0A4D-B0B7-D5C44DBAFF65}"/>
                </a:ext>
              </a:extLst>
            </p:cNvPr>
            <p:cNvCxnSpPr/>
            <p:nvPr/>
          </p:nvCxnSpPr>
          <p:spPr>
            <a:xfrm rot="5400000" flipH="1">
              <a:off x="9211805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043FAD-886E-334C-AD6A-C5FFE3E56BF2}"/>
                </a:ext>
              </a:extLst>
            </p:cNvPr>
            <p:cNvCxnSpPr/>
            <p:nvPr/>
          </p:nvCxnSpPr>
          <p:spPr>
            <a:xfrm rot="5400000" flipH="1">
              <a:off x="8762171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B22014C-257C-BF45-91D0-D0C8EBE1383F}"/>
                </a:ext>
              </a:extLst>
            </p:cNvPr>
            <p:cNvCxnSpPr/>
            <p:nvPr/>
          </p:nvCxnSpPr>
          <p:spPr>
            <a:xfrm rot="5400000" flipH="1">
              <a:off x="8312537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3E6926E-7350-C440-A9A3-9F8C5D2DA4EA}"/>
                </a:ext>
              </a:extLst>
            </p:cNvPr>
            <p:cNvCxnSpPr/>
            <p:nvPr/>
          </p:nvCxnSpPr>
          <p:spPr>
            <a:xfrm rot="5400000" flipH="1">
              <a:off x="7862903" y="6266820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A6A5DF-2DB5-D44F-8B06-80A50E171F32}"/>
                </a:ext>
              </a:extLst>
            </p:cNvPr>
            <p:cNvSpPr txBox="1"/>
            <p:nvPr/>
          </p:nvSpPr>
          <p:spPr>
            <a:xfrm>
              <a:off x="7709843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39EB79-F16B-CC4C-8124-2B2AF129CB7A}"/>
                </a:ext>
              </a:extLst>
            </p:cNvPr>
            <p:cNvSpPr txBox="1"/>
            <p:nvPr/>
          </p:nvSpPr>
          <p:spPr>
            <a:xfrm>
              <a:off x="8159477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284D61C-C7CF-214A-97B8-9F3955A109FF}"/>
                </a:ext>
              </a:extLst>
            </p:cNvPr>
            <p:cNvSpPr txBox="1"/>
            <p:nvPr/>
          </p:nvSpPr>
          <p:spPr>
            <a:xfrm>
              <a:off x="8609111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A4703F6-115D-C542-A184-5DB96420EA13}"/>
                </a:ext>
              </a:extLst>
            </p:cNvPr>
            <p:cNvSpPr txBox="1"/>
            <p:nvPr/>
          </p:nvSpPr>
          <p:spPr>
            <a:xfrm>
              <a:off x="9058745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1D6F78-3DAC-C649-AAC6-031C8933B93A}"/>
                </a:ext>
              </a:extLst>
            </p:cNvPr>
            <p:cNvSpPr txBox="1"/>
            <p:nvPr/>
          </p:nvSpPr>
          <p:spPr>
            <a:xfrm>
              <a:off x="9508379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5B28C62-1E3E-0F4E-AB10-FAA3493A06B0}"/>
                </a:ext>
              </a:extLst>
            </p:cNvPr>
            <p:cNvSpPr txBox="1"/>
            <p:nvPr/>
          </p:nvSpPr>
          <p:spPr>
            <a:xfrm>
              <a:off x="9958013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BABA25D-B944-E343-8BE7-2168AB5EBC9B}"/>
                </a:ext>
              </a:extLst>
            </p:cNvPr>
            <p:cNvSpPr txBox="1"/>
            <p:nvPr/>
          </p:nvSpPr>
          <p:spPr>
            <a:xfrm>
              <a:off x="10407647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38226A-20DB-904C-8629-90B10455BB62}"/>
                </a:ext>
              </a:extLst>
            </p:cNvPr>
            <p:cNvSpPr txBox="1"/>
            <p:nvPr/>
          </p:nvSpPr>
          <p:spPr>
            <a:xfrm>
              <a:off x="10857281" y="6265440"/>
              <a:ext cx="414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16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70930C2-347A-3744-891B-DCE42B78051B}"/>
                </a:ext>
              </a:extLst>
            </p:cNvPr>
            <p:cNvCxnSpPr/>
            <p:nvPr/>
          </p:nvCxnSpPr>
          <p:spPr>
            <a:xfrm rot="5400000" flipH="1">
              <a:off x="10821281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6129EC6-34FF-174A-A864-86382694C058}"/>
                </a:ext>
              </a:extLst>
            </p:cNvPr>
            <p:cNvCxnSpPr/>
            <p:nvPr/>
          </p:nvCxnSpPr>
          <p:spPr>
            <a:xfrm rot="5400000" flipH="1">
              <a:off x="10371647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F6563B4-A01E-DA45-89DC-C45BDE27AA20}"/>
                </a:ext>
              </a:extLst>
            </p:cNvPr>
            <p:cNvCxnSpPr/>
            <p:nvPr/>
          </p:nvCxnSpPr>
          <p:spPr>
            <a:xfrm rot="5400000" flipH="1">
              <a:off x="9922013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F7F155C-A31B-BD4F-BC66-975743808243}"/>
                </a:ext>
              </a:extLst>
            </p:cNvPr>
            <p:cNvCxnSpPr/>
            <p:nvPr/>
          </p:nvCxnSpPr>
          <p:spPr>
            <a:xfrm rot="5400000" flipH="1">
              <a:off x="9472379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1E41D87-4C0B-F641-8737-4C1537785CEE}"/>
                </a:ext>
              </a:extLst>
            </p:cNvPr>
            <p:cNvCxnSpPr/>
            <p:nvPr/>
          </p:nvCxnSpPr>
          <p:spPr>
            <a:xfrm rot="5400000" flipH="1">
              <a:off x="9022745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14B8507-CF5D-9942-A3E8-701D89C77253}"/>
                </a:ext>
              </a:extLst>
            </p:cNvPr>
            <p:cNvCxnSpPr/>
            <p:nvPr/>
          </p:nvCxnSpPr>
          <p:spPr>
            <a:xfrm rot="5400000" flipH="1">
              <a:off x="8573111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0998061-74A2-6942-A5B7-3815AA044D91}"/>
                </a:ext>
              </a:extLst>
            </p:cNvPr>
            <p:cNvCxnSpPr/>
            <p:nvPr/>
          </p:nvCxnSpPr>
          <p:spPr>
            <a:xfrm rot="5400000" flipH="1">
              <a:off x="8123477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ECAF01-2A7F-0C44-9400-8939E277359B}"/>
                </a:ext>
              </a:extLst>
            </p:cNvPr>
            <p:cNvCxnSpPr/>
            <p:nvPr/>
          </p:nvCxnSpPr>
          <p:spPr>
            <a:xfrm rot="5400000" flipH="1">
              <a:off x="7673843" y="6250721"/>
              <a:ext cx="7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A875CFB-764F-0B45-9F8A-5831039F7D61}"/>
                </a:ext>
              </a:extLst>
            </p:cNvPr>
            <p:cNvCxnSpPr/>
            <p:nvPr/>
          </p:nvCxnSpPr>
          <p:spPr>
            <a:xfrm>
              <a:off x="7467272" y="6212820"/>
              <a:ext cx="39996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70B2B44-67CF-6844-A9F9-FB6A50D4EB33}"/>
              </a:ext>
            </a:extLst>
          </p:cNvPr>
          <p:cNvCxnSpPr>
            <a:cxnSpLocks/>
          </p:cNvCxnSpPr>
          <p:nvPr/>
        </p:nvCxnSpPr>
        <p:spPr>
          <a:xfrm>
            <a:off x="4764289" y="1377806"/>
            <a:ext cx="0" cy="2520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4FC802-4E24-BB46-A43B-06C2DE8F0D7F}"/>
              </a:ext>
            </a:extLst>
          </p:cNvPr>
          <p:cNvCxnSpPr>
            <a:cxnSpLocks/>
          </p:cNvCxnSpPr>
          <p:nvPr/>
        </p:nvCxnSpPr>
        <p:spPr>
          <a:xfrm flipV="1">
            <a:off x="4764289" y="1874062"/>
            <a:ext cx="0" cy="2520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ular Callout 78">
            <a:extLst>
              <a:ext uri="{FF2B5EF4-FFF2-40B4-BE49-F238E27FC236}">
                <a16:creationId xmlns:a16="http://schemas.microsoft.com/office/drawing/2014/main" id="{95C1E7CE-D28A-EC49-B168-1874768675A2}"/>
              </a:ext>
            </a:extLst>
          </p:cNvPr>
          <p:cNvSpPr/>
          <p:nvPr/>
        </p:nvSpPr>
        <p:spPr>
          <a:xfrm>
            <a:off x="5797959" y="4490063"/>
            <a:ext cx="2790248" cy="1206654"/>
          </a:xfrm>
          <a:prstGeom prst="wedgeRectCallout">
            <a:avLst>
              <a:gd name="adj1" fmla="val -167454"/>
              <a:gd name="adj2" fmla="val -45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Tangible mass encodes distribution of response time</a:t>
            </a:r>
          </a:p>
        </p:txBody>
      </p:sp>
      <p:sp>
        <p:nvSpPr>
          <p:cNvPr id="80" name="Rectangular Callout 79">
            <a:extLst>
              <a:ext uri="{FF2B5EF4-FFF2-40B4-BE49-F238E27FC236}">
                <a16:creationId xmlns:a16="http://schemas.microsoft.com/office/drawing/2014/main" id="{7ACF1BFC-DF81-4848-8EDE-506E5849F84D}"/>
              </a:ext>
            </a:extLst>
          </p:cNvPr>
          <p:cNvSpPr/>
          <p:nvPr/>
        </p:nvSpPr>
        <p:spPr>
          <a:xfrm>
            <a:off x="5812126" y="2594047"/>
            <a:ext cx="2775295" cy="1317732"/>
          </a:xfrm>
          <a:prstGeom prst="wedgeRectCallout">
            <a:avLst>
              <a:gd name="adj1" fmla="val -86667"/>
              <a:gd name="adj2" fmla="val -1151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Intangible mass encodes probability of exception/failure</a:t>
            </a:r>
          </a:p>
        </p:txBody>
      </p:sp>
      <p:sp>
        <p:nvSpPr>
          <p:cNvPr id="85" name="Title 84">
            <a:extLst>
              <a:ext uri="{FF2B5EF4-FFF2-40B4-BE49-F238E27FC236}">
                <a16:creationId xmlns:a16="http://schemas.microsoft.com/office/drawing/2014/main" id="{76D2118F-FA14-7349-B0F5-90A67049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∆Q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3F987E6-7225-F748-ACD5-01A200C88326}"/>
              </a:ext>
            </a:extLst>
          </p:cNvPr>
          <p:cNvGrpSpPr/>
          <p:nvPr/>
        </p:nvGrpSpPr>
        <p:grpSpPr>
          <a:xfrm>
            <a:off x="9011478" y="2417927"/>
            <a:ext cx="2796209" cy="3170099"/>
            <a:chOff x="9011478" y="2417927"/>
            <a:chExt cx="2796209" cy="317009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F630BDB-3F2A-874C-882E-97EA37A080A2}"/>
                </a:ext>
              </a:extLst>
            </p:cNvPr>
            <p:cNvSpPr txBox="1"/>
            <p:nvPr/>
          </p:nvSpPr>
          <p:spPr>
            <a:xfrm>
              <a:off x="9011478" y="2417927"/>
              <a:ext cx="279620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If we write ∆Q(x) for the probability that an outcome occurs in a time t &lt; x, then the tangible mass </a:t>
              </a:r>
              <a:r>
                <a:rPr lang="en-GB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2000" dirty="0"/>
                <a:t> is defined by: </a:t>
              </a:r>
            </a:p>
            <a:p>
              <a:endParaRPr lang="en-GB" sz="2000" dirty="0"/>
            </a:p>
            <a:p>
              <a:endParaRPr lang="en-GB" sz="2000" dirty="0"/>
            </a:p>
            <a:p>
              <a:endParaRPr lang="en-GB" sz="2000" dirty="0"/>
            </a:p>
            <a:p>
              <a:r>
                <a:rPr lang="en-GB" sz="2000" dirty="0"/>
                <a:t>The intangible mass is simply </a:t>
              </a:r>
              <a:r>
                <a:rPr lang="en-GB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1 - T 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4B8A3D3-74DD-DC40-9AE5-F756C313C777}"/>
                    </a:ext>
                  </a:extLst>
                </p:cNvPr>
                <p:cNvSpPr/>
                <p:nvPr/>
              </p:nvSpPr>
              <p:spPr>
                <a:xfrm>
                  <a:off x="9011478" y="4255990"/>
                  <a:ext cx="2469072" cy="4912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4B8A3D3-74DD-DC40-9AE5-F756C313C7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1478" y="4255990"/>
                  <a:ext cx="2469072" cy="491288"/>
                </a:xfrm>
                <a:prstGeom prst="rect">
                  <a:avLst/>
                </a:prstGeom>
                <a:blipFill>
                  <a:blip r:embed="rId2"/>
                  <a:stretch>
                    <a:fillRect t="-97500" r="-7692" b="-1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40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theme/theme1.xml><?xml version="1.0" encoding="utf-8"?>
<a:theme xmlns:a="http://schemas.openxmlformats.org/drawingml/2006/main" name="PNSol wide and bright 2017">
  <a:themeElements>
    <a:clrScheme name="PNSol Pallette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D944F"/>
      </a:accent2>
      <a:accent3>
        <a:srgbClr val="7EDDDB"/>
      </a:accent3>
      <a:accent4>
        <a:srgbClr val="F8E748"/>
      </a:accent4>
      <a:accent5>
        <a:srgbClr val="2EBD58"/>
      </a:accent5>
      <a:accent6>
        <a:srgbClr val="18AD2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PNSol wide and bright 2017.potx</Template>
  <TotalTime>42665</TotalTime>
  <Words>2812</Words>
  <Application>Microsoft Macintosh PowerPoint</Application>
  <PresentationFormat>Widescreen</PresentationFormat>
  <Paragraphs>480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PNSol wide and bright 2017</vt:lpstr>
      <vt:lpstr>A novel approach to verification of distributed system performance</vt:lpstr>
      <vt:lpstr>PowerPoint Presentation</vt:lpstr>
      <vt:lpstr>Focus on performance</vt:lpstr>
      <vt:lpstr>Nature of performance</vt:lpstr>
      <vt:lpstr>Measure of performance: ∆Q</vt:lpstr>
      <vt:lpstr>Application performance depends only on ∆Q</vt:lpstr>
      <vt:lpstr>Sources of attenuation</vt:lpstr>
      <vt:lpstr>∆Q in networks</vt:lpstr>
      <vt:lpstr>Representation of ∆Q</vt:lpstr>
      <vt:lpstr>Outline of a coherent methodology</vt:lpstr>
      <vt:lpstr>Performance/resource analysis</vt:lpstr>
      <vt:lpstr>Quantifying intent</vt:lpstr>
      <vt:lpstr>Quantifying timeliness</vt:lpstr>
      <vt:lpstr>PowerPoint Presentation</vt:lpstr>
      <vt:lpstr>Validating performance requirements</vt:lpstr>
      <vt:lpstr>Simple quantitative worked example</vt:lpstr>
      <vt:lpstr>Generic RPC</vt:lpstr>
      <vt:lpstr>Generic RPC - observables</vt:lpstr>
      <vt:lpstr>Generic RPC – abstract performance</vt:lpstr>
      <vt:lpstr>Generic RPC – abstract performance</vt:lpstr>
      <vt:lpstr>Generic RPC – abstract performance</vt:lpstr>
      <vt:lpstr>Performance requirement</vt:lpstr>
      <vt:lpstr>Front-end behaviour (1)</vt:lpstr>
      <vt:lpstr>Front-end behaviour (2)</vt:lpstr>
      <vt:lpstr>Performance analysis (1)</vt:lpstr>
      <vt:lpstr>Performance analysis (2)</vt:lpstr>
      <vt:lpstr>Verification</vt:lpstr>
      <vt:lpstr>Performance analysis (3)</vt:lpstr>
      <vt:lpstr>Summary</vt:lpstr>
      <vt:lpstr>Thank you!</vt:lpstr>
      <vt:lpstr>Backup slides</vt:lpstr>
      <vt:lpstr>Server resource consumption</vt:lpstr>
      <vt:lpstr>Performance analysis (4)</vt:lpstr>
      <vt:lpstr>Capturing interactions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Comcast interview findings </dc:title>
  <dc:creator>Martin Geddes</dc:creator>
  <cp:lastModifiedBy>Peter Thompson</cp:lastModifiedBy>
  <cp:revision>418</cp:revision>
  <cp:lastPrinted>2019-03-29T16:56:16Z</cp:lastPrinted>
  <dcterms:created xsi:type="dcterms:W3CDTF">2016-04-23T12:19:11Z</dcterms:created>
  <dcterms:modified xsi:type="dcterms:W3CDTF">2019-04-02T08:33:39Z</dcterms:modified>
</cp:coreProperties>
</file>